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73" r:id="rId5"/>
    <p:sldId id="270" r:id="rId6"/>
    <p:sldId id="271" r:id="rId7"/>
    <p:sldId id="274" r:id="rId8"/>
    <p:sldId id="284" r:id="rId9"/>
    <p:sldId id="276" r:id="rId10"/>
    <p:sldId id="275" r:id="rId11"/>
    <p:sldId id="277" r:id="rId12"/>
    <p:sldId id="283" r:id="rId13"/>
    <p:sldId id="278" r:id="rId14"/>
    <p:sldId id="281" r:id="rId15"/>
    <p:sldId id="280" r:id="rId16"/>
    <p:sldId id="261" r:id="rId17"/>
    <p:sldId id="290" r:id="rId18"/>
    <p:sldId id="291" r:id="rId19"/>
    <p:sldId id="266" r:id="rId20"/>
    <p:sldId id="267" r:id="rId21"/>
    <p:sldId id="268" r:id="rId22"/>
    <p:sldId id="272" r:id="rId23"/>
    <p:sldId id="269" r:id="rId24"/>
    <p:sldId id="264" r:id="rId25"/>
    <p:sldId id="285" r:id="rId26"/>
    <p:sldId id="265" r:id="rId27"/>
    <p:sldId id="286" r:id="rId28"/>
    <p:sldId id="293" r:id="rId29"/>
    <p:sldId id="292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360" autoAdjust="0"/>
  </p:normalViewPr>
  <p:slideViewPr>
    <p:cSldViewPr snapToGrid="0" snapToObjects="1">
      <p:cViewPr>
        <p:scale>
          <a:sx n="99" d="100"/>
          <a:sy n="99" d="100"/>
        </p:scale>
        <p:origin x="-1032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4286-1AE9-D94B-9B68-13931E4278E8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7E92-871C-A347-8BB5-363C360DB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46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2003E-953B-8B4B-BAC8-CEB3DCD7D8C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B8A6B-11A5-3840-9E08-A6BA301DF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60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PFOA and PFOS are the most studied compounds – lots of the info presented on PFAS is probably mostly pertinent to PFOA and PFOS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2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PFOA and PFOS are the most studied compounds – lots of the info presented on PFAS is probably mostly pertinent to PFOA and PFOS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2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BE75E-0D1B-479D-B6AC-AEF73DAAC89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03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66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A2027-7670-4DF9-AD46-5510681CAEA4}" type="slidenum">
              <a:rPr lang="en-US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29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14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74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7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12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26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87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00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45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24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18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DF5D-275C-4543-9538-ADF74A0F60F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BC3E-5435-3D4C-BA6D-5CBCA889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71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8W_zJfJGhSI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ada.ca/en/services/health/publications/healthy-living/water-talk-drinking-water-screening-values-perfluoroalkylated-substances.html" TargetMode="External"/><Relationship Id="rId3" Type="http://schemas.openxmlformats.org/officeDocument/2006/relationships/hyperlink" Target="http://pfas-1.itrcweb.org/" TargetMode="External"/><Relationship Id="rId7" Type="http://schemas.openxmlformats.org/officeDocument/2006/relationships/hyperlink" Target="https://www.epa.gov/pfa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ealth.gov.au/internet/main/publishing.nsf/Content/ohp-pfas-expert-panel.htm" TargetMode="External"/><Relationship Id="rId5" Type="http://schemas.openxmlformats.org/officeDocument/2006/relationships/hyperlink" Target="https://www.atsdr.cdc.gov/pfas/index.html" TargetMode="External"/><Relationship Id="rId4" Type="http://schemas.openxmlformats.org/officeDocument/2006/relationships/hyperlink" Target="https://www4.des.state.nh.us/nh-pfas-investigatio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dhhs.nh.gov/media/pr/2017/10102017-pfc-finding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76775"/>
            <a:ext cx="6400800" cy="169455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5400" dirty="0" smtClean="0"/>
              <a:t>Tamworth Landfill </a:t>
            </a:r>
            <a:br>
              <a:rPr lang="en-US" sz="5400" dirty="0" smtClean="0"/>
            </a:br>
            <a:r>
              <a:rPr lang="en-US" sz="5400" dirty="0" smtClean="0"/>
              <a:t>Monitoring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5599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hemicals of emerging concern have just been detected - PFAS</a:t>
            </a:r>
          </a:p>
          <a:p>
            <a:endParaRPr lang="en-US" dirty="0"/>
          </a:p>
          <a:p>
            <a:r>
              <a:rPr lang="en-US" sz="1400" dirty="0" smtClean="0"/>
              <a:t>Presented by Ned Beecher, Alternate, Tamworth Conservation Commission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235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62614-A24B-4F61-BD3B-173BDCF5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77" y="722233"/>
            <a:ext cx="8574087" cy="9242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PFAS – The Basics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CC43DB-379F-425F-8648-256441D4AE6D}"/>
              </a:ext>
            </a:extLst>
          </p:cNvPr>
          <p:cNvSpPr/>
          <p:nvPr/>
        </p:nvSpPr>
        <p:spPr>
          <a:xfrm>
            <a:off x="284177" y="1832473"/>
            <a:ext cx="85740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Water soluble, hydrophobic,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lipophobic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bind to proteins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Persistent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mr-IN" sz="2400" dirty="0" smtClean="0">
                <a:solidFill>
                  <a:prstClr val="black"/>
                </a:solidFill>
              </a:rPr>
              <a:t>–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C8 and lower versions do not degrade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Not volatile, resists photolysis &amp; hydrolysis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Transport pathways: air deposition, leaching &amp; groundwater, surface water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Human exposure through drinking water (focus), food &amp; food packaging, indoor dust &amp; product exposure, use of consumer products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Sorption &amp; solubility differences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3000+ varieties, co-contaminants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Destroyed at ~1000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C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No natural counterparts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D3A9F1F9-503F-4E20-9F22-1C4813661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02" y="4609895"/>
            <a:ext cx="2889848" cy="16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45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58" y="1690688"/>
            <a:ext cx="4486541" cy="5167312"/>
          </a:xfrm>
          <a:prstGeom prst="rect">
            <a:avLst/>
          </a:prstGeom>
        </p:spPr>
      </p:pic>
      <p:pic>
        <p:nvPicPr>
          <p:cNvPr id="11" name="Picture 10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034" y="0"/>
            <a:ext cx="3626523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29" y="822253"/>
            <a:ext cx="1792563" cy="868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Parkersburg, WV: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033" y="997993"/>
            <a:ext cx="3626523" cy="348914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										Cottage Grove, MN: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5771" y="220696"/>
            <a:ext cx="5001560" cy="11262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Major sources of PFAS: </a:t>
            </a:r>
            <a:br>
              <a:rPr lang="en-US" dirty="0" smtClean="0"/>
            </a:br>
            <a:r>
              <a:rPr lang="en-US" sz="2700" dirty="0" smtClean="0"/>
              <a:t>Chemical manufacturing sites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859770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4" y="344344"/>
            <a:ext cx="8520790" cy="112621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This is a major source of PFAS: </a:t>
            </a:r>
            <a:r>
              <a:rPr lang="en-US" sz="2700" dirty="0" smtClean="0"/>
              <a:t>AFFF </a:t>
            </a:r>
            <a:br>
              <a:rPr lang="en-US" sz="2700" dirty="0" smtClean="0"/>
            </a:br>
            <a:r>
              <a:rPr lang="en-US" sz="2700" dirty="0" smtClean="0"/>
              <a:t>Pease AFB, NH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61" y="1978554"/>
            <a:ext cx="4184232" cy="5955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  <a:hlinkClick r:id="rId2"/>
              </a:rPr>
              <a:t>https://www.youtube.com/watch?v=8W_zJfJGhSI&amp;feature=youtu.be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Untitled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034" y="2843518"/>
            <a:ext cx="3821994" cy="3286973"/>
          </a:xfrm>
          <a:prstGeom prst="rect">
            <a:avLst/>
          </a:prstGeom>
        </p:spPr>
      </p:pic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60" y="2843527"/>
            <a:ext cx="3940689" cy="3265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0075" y="1714659"/>
            <a:ext cx="259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the white is AFFF (PFAS-containing foam)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69661" y="2648849"/>
            <a:ext cx="1904875" cy="110171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50082" y="2648855"/>
            <a:ext cx="674243" cy="1392639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58618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6"/>
            <a:ext cx="8229600" cy="499533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4BD869C-1CBB-40DC-9611-534E8362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5278"/>
            <a:ext cx="8001000" cy="9239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PFAS Health Risks -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AC8F8E5-E654-44C3-A651-C755D4A9622C}"/>
              </a:ext>
            </a:extLst>
          </p:cNvPr>
          <p:cNvSpPr txBox="1">
            <a:spLocks/>
          </p:cNvSpPr>
          <p:nvPr/>
        </p:nvSpPr>
        <p:spPr>
          <a:xfrm>
            <a:off x="152400" y="1481666"/>
            <a:ext cx="8781182" cy="4876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BA9BB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Toxicity </a:t>
            </a:r>
            <a:r>
              <a:rPr lang="en-US" sz="2800" kern="0" dirty="0"/>
              <a:t>of PFOA &amp; PFOS not </a:t>
            </a:r>
            <a:r>
              <a:rPr lang="en-US" sz="2800" kern="0" dirty="0" smtClean="0"/>
              <a:t>certain </a:t>
            </a:r>
            <a:r>
              <a:rPr lang="mr-IN" sz="2800" kern="0" dirty="0" smtClean="0"/>
              <a:t>–</a:t>
            </a:r>
            <a:r>
              <a:rPr lang="en-US" sz="2800" kern="0" dirty="0" smtClean="0"/>
              <a:t> some health effects</a:t>
            </a:r>
            <a:endParaRPr lang="en-US" sz="2800" kern="0" dirty="0"/>
          </a:p>
          <a:p>
            <a:pPr lvl="1" eaLnBrk="1" hangingPunct="1"/>
            <a:r>
              <a:rPr lang="en-US" sz="2400" kern="0" dirty="0"/>
              <a:t>Epidemiological studies and laboratory animal studies have not shown consistent and conclusive </a:t>
            </a:r>
            <a:r>
              <a:rPr lang="en-US" sz="2400" kern="0" dirty="0" smtClean="0"/>
              <a:t>findings, but some toxicologists suggest lower drinking water limits than EPA’s current advisory.</a:t>
            </a:r>
            <a:endParaRPr lang="en-US" sz="2400" kern="0" dirty="0"/>
          </a:p>
          <a:p>
            <a:pPr lvl="1" eaLnBrk="1" hangingPunct="1"/>
            <a:r>
              <a:rPr lang="en-US" sz="2400" kern="0" dirty="0"/>
              <a:t>Cancer incidence studies in NY, NH, and MN </a:t>
            </a:r>
            <a:r>
              <a:rPr lang="en-US" sz="2400" kern="0" dirty="0" smtClean="0"/>
              <a:t>do not show </a:t>
            </a:r>
            <a:r>
              <a:rPr lang="en-US" sz="2400" kern="0" dirty="0"/>
              <a:t>PFAS </a:t>
            </a:r>
            <a:r>
              <a:rPr lang="en-US" sz="2400" kern="0" dirty="0" smtClean="0"/>
              <a:t>effects.  Most Americans have been exposed to low levels decades.</a:t>
            </a:r>
            <a:endParaRPr lang="en-US" sz="2400" kern="0" dirty="0"/>
          </a:p>
          <a:p>
            <a:pPr lvl="1" eaLnBrk="1" hangingPunct="1"/>
            <a:r>
              <a:rPr lang="en-US" sz="2400" kern="0" dirty="0"/>
              <a:t>If PFAS </a:t>
            </a:r>
            <a:r>
              <a:rPr lang="en-US" sz="2400" kern="0" dirty="0" smtClean="0"/>
              <a:t>are </a:t>
            </a:r>
            <a:r>
              <a:rPr lang="en-US" sz="2400" kern="0" dirty="0"/>
              <a:t>causing health effects, the effects appear to be </a:t>
            </a:r>
            <a:r>
              <a:rPr lang="en-US" sz="2400" kern="0" dirty="0" smtClean="0"/>
              <a:t>subtle.</a:t>
            </a:r>
          </a:p>
          <a:p>
            <a:pPr lvl="1"/>
            <a:r>
              <a:rPr lang="en-US" sz="2400" kern="0" dirty="0" smtClean="0"/>
              <a:t>Current risk</a:t>
            </a:r>
            <a:r>
              <a:rPr lang="en-US" sz="2400" kern="0" dirty="0"/>
              <a:t>-based standards/guidelines for PFOA and PFOS are </a:t>
            </a:r>
            <a:r>
              <a:rPr lang="en-US" sz="2400" kern="0" dirty="0" smtClean="0"/>
              <a:t>protective (e.g. EPA’s public health advisory, Health Canada)</a:t>
            </a:r>
            <a:endParaRPr lang="en-US" sz="2400" kern="0" dirty="0"/>
          </a:p>
          <a:p>
            <a:pPr eaLnBrk="1" hangingPunct="1"/>
            <a:r>
              <a:rPr lang="en-US" kern="0" dirty="0"/>
              <a:t>Reasons for concern</a:t>
            </a:r>
          </a:p>
          <a:p>
            <a:pPr lvl="1" eaLnBrk="1" hangingPunct="1"/>
            <a:r>
              <a:rPr lang="en-US" sz="2400" kern="0" dirty="0"/>
              <a:t>PFAS in drinking water elevates PFAS in blood</a:t>
            </a:r>
          </a:p>
          <a:p>
            <a:pPr lvl="1" eaLnBrk="1" hangingPunct="1"/>
            <a:r>
              <a:rPr lang="en-US" sz="2400" kern="0" dirty="0" smtClean="0"/>
              <a:t>Less data </a:t>
            </a:r>
            <a:r>
              <a:rPr lang="en-US" sz="2400" kern="0" dirty="0"/>
              <a:t>for </a:t>
            </a:r>
            <a:r>
              <a:rPr lang="en-US" sz="2400" kern="0" dirty="0" err="1" smtClean="0"/>
              <a:t>PFASes</a:t>
            </a:r>
            <a:r>
              <a:rPr lang="en-US" sz="2400" kern="0" dirty="0" smtClean="0"/>
              <a:t> </a:t>
            </a:r>
            <a:r>
              <a:rPr lang="en-US" sz="2400" kern="0" dirty="0"/>
              <a:t>other than PFOA and PFOS</a:t>
            </a:r>
          </a:p>
          <a:p>
            <a:pPr eaLnBrk="1" hangingPunct="1"/>
            <a:endParaRPr lang="en-US" sz="28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1" y="6477000"/>
            <a:ext cx="42903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Steve </a:t>
            </a:r>
            <a:r>
              <a:rPr lang="en-US" dirty="0" err="1" smtClean="0"/>
              <a:t>Zemba</a:t>
            </a:r>
            <a:r>
              <a:rPr lang="en-US" dirty="0" smtClean="0"/>
              <a:t>, Sanborn 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1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1869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major health concern now </a:t>
            </a:r>
            <a:r>
              <a:rPr lang="en-US" dirty="0" smtClean="0">
                <a:sym typeface="Wingdings"/>
              </a:rPr>
              <a:t>is exposure via drinking water.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911" y="2020185"/>
            <a:ext cx="8068353" cy="409862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EPA initial health advisory pre-2016: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	PFOA + PFOS = 600 </a:t>
            </a:r>
            <a:r>
              <a:rPr lang="en-US" sz="2800" dirty="0" err="1" smtClean="0"/>
              <a:t>ng</a:t>
            </a:r>
            <a:r>
              <a:rPr lang="en-US" sz="2800" dirty="0" smtClean="0"/>
              <a:t>/L (</a:t>
            </a:r>
            <a:r>
              <a:rPr lang="en-US" sz="2800" dirty="0" err="1" smtClean="0"/>
              <a:t>ppt</a:t>
            </a:r>
            <a:r>
              <a:rPr lang="en-US" sz="2800" dirty="0" smtClean="0"/>
              <a:t>) screening level</a:t>
            </a:r>
          </a:p>
          <a:p>
            <a:r>
              <a:rPr lang="en-US" sz="2800" b="1" dirty="0" smtClean="0"/>
              <a:t>EPA long-term public health advisory May 2016: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PFOA + PFOS = 70 </a:t>
            </a:r>
            <a:r>
              <a:rPr lang="en-US" sz="2800" dirty="0" err="1"/>
              <a:t>ng</a:t>
            </a:r>
            <a:r>
              <a:rPr lang="en-US" sz="2800" dirty="0"/>
              <a:t>/L (</a:t>
            </a:r>
            <a:r>
              <a:rPr lang="en-US" sz="2800" dirty="0" err="1"/>
              <a:t>ppt</a:t>
            </a:r>
            <a:r>
              <a:rPr lang="en-US" sz="2800" dirty="0"/>
              <a:t>) screening </a:t>
            </a:r>
            <a:r>
              <a:rPr lang="en-US" sz="2800" dirty="0" smtClean="0"/>
              <a:t>level</a:t>
            </a:r>
          </a:p>
          <a:p>
            <a:pPr lvl="1"/>
            <a:r>
              <a:rPr lang="en-US" sz="2400" dirty="0" smtClean="0"/>
              <a:t>Driven by research like the C8 study around Parkersburg, WV</a:t>
            </a:r>
          </a:p>
          <a:p>
            <a:pPr lvl="1"/>
            <a:r>
              <a:rPr lang="en-US" sz="2400" dirty="0" smtClean="0"/>
              <a:t>Many water utilities &amp; well owners suddenly had to act in 2016, because some drinking waters tested above 70 ppt.</a:t>
            </a:r>
          </a:p>
          <a:p>
            <a:pPr lvl="1"/>
            <a:r>
              <a:rPr lang="en-US" sz="2400" dirty="0" smtClean="0"/>
              <a:t>Only common contaminants regulated in </a:t>
            </a:r>
            <a:r>
              <a:rPr lang="en-US" sz="2400" dirty="0" err="1" smtClean="0"/>
              <a:t>ppts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822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504D"/>
                </a:solidFill>
              </a:rPr>
              <a:t>1 </a:t>
            </a:r>
            <a:r>
              <a:rPr lang="en-US" b="1" dirty="0" err="1" smtClean="0">
                <a:solidFill>
                  <a:srgbClr val="C0504D"/>
                </a:solidFill>
              </a:rPr>
              <a:t>ppt</a:t>
            </a:r>
            <a:r>
              <a:rPr lang="en-US" b="1" dirty="0" smtClean="0">
                <a:solidFill>
                  <a:srgbClr val="C0504D"/>
                </a:solidFill>
              </a:rPr>
              <a:t> = 1 second in 31,700 years!  Or 1 drop of water in 20 Olympic-sized pools!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282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Uncertainty factors applied</a:t>
            </a:r>
            <a:endParaRPr lang="en-US" dirty="0"/>
          </a:p>
        </p:txBody>
      </p:sp>
      <p:pic>
        <p:nvPicPr>
          <p:cNvPr id="4" name="Picture 3" descr="Screen Shot 2018-11-27 at 5.2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0444"/>
            <a:ext cx="9144000" cy="5139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8677" y="1963067"/>
            <a:ext cx="153439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 factor of ~60x.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410200"/>
            <a:ext cx="172855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 factor of ~280x.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6961" y="5040868"/>
            <a:ext cx="13603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Factor of 5x.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347" y="3068810"/>
            <a:ext cx="3924453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Current range being considered in NH: 3.5x factor (70 </a:t>
            </a:r>
            <a:r>
              <a:rPr lang="mr-IN" sz="3200" dirty="0" smtClean="0">
                <a:solidFill>
                  <a:srgbClr val="C0504D"/>
                </a:solidFill>
              </a:rPr>
              <a:t>–</a:t>
            </a:r>
            <a:r>
              <a:rPr lang="en-US" sz="3200" dirty="0" smtClean="0">
                <a:solidFill>
                  <a:srgbClr val="C0504D"/>
                </a:solidFill>
              </a:rPr>
              <a:t> 20 </a:t>
            </a:r>
            <a:r>
              <a:rPr lang="en-US" sz="3200" dirty="0" err="1" smtClean="0">
                <a:solidFill>
                  <a:srgbClr val="C0504D"/>
                </a:solidFill>
              </a:rPr>
              <a:t>ppt</a:t>
            </a:r>
            <a:r>
              <a:rPr lang="en-US" sz="3200" dirty="0" smtClean="0">
                <a:solidFill>
                  <a:srgbClr val="C0504D"/>
                </a:solidFill>
              </a:rPr>
              <a:t>)</a:t>
            </a:r>
            <a:endParaRPr lang="en-US" sz="32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3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What’s being done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1223" cy="51377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NH has been one of the most proactive states on the PFAS issue (DHHS, DES).  1000s of wells tested.</a:t>
            </a:r>
          </a:p>
          <a:p>
            <a:r>
              <a:rPr lang="en-US" dirty="0" smtClean="0"/>
              <a:t>Most states are using EPA advisory level of 70 </a:t>
            </a:r>
            <a:r>
              <a:rPr lang="en-US" dirty="0" err="1" smtClean="0"/>
              <a:t>ppt</a:t>
            </a:r>
            <a:r>
              <a:rPr lang="en-US" dirty="0" smtClean="0"/>
              <a:t> PFOA + PFOS and monitoring, investigating.</a:t>
            </a:r>
          </a:p>
          <a:p>
            <a:r>
              <a:rPr lang="en-US" dirty="0" smtClean="0"/>
              <a:t>MN, NJ, MI, NY, and VT have applied lower drinking water standards (VT = 20 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r>
              <a:rPr lang="en-US" dirty="0"/>
              <a:t>EPA Action Plan </a:t>
            </a:r>
            <a:r>
              <a:rPr lang="mr-IN" dirty="0"/>
              <a:t>–</a:t>
            </a:r>
            <a:r>
              <a:rPr lang="en-US" dirty="0"/>
              <a:t> February 14, 2019 </a:t>
            </a:r>
            <a:endParaRPr lang="en-US" dirty="0" smtClean="0"/>
          </a:p>
          <a:p>
            <a:r>
              <a:rPr lang="en-US" dirty="0" smtClean="0"/>
              <a:t>NH DES setting MCLs for 4 PFAS now, proposed at 70 </a:t>
            </a:r>
            <a:r>
              <a:rPr lang="en-US" dirty="0" err="1" smtClean="0"/>
              <a:t>ppt</a:t>
            </a:r>
            <a:r>
              <a:rPr lang="en-US" dirty="0" smtClean="0"/>
              <a:t> and lower.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Bearcamp</a:t>
            </a:r>
            <a:r>
              <a:rPr lang="en-US" dirty="0" smtClean="0"/>
              <a:t> Valley School well (</a:t>
            </a:r>
            <a:r>
              <a:rPr lang="en-US" dirty="0" err="1" smtClean="0"/>
              <a:t>upgradient</a:t>
            </a:r>
            <a:r>
              <a:rPr lang="en-US" dirty="0" smtClean="0"/>
              <a:t>) was tested &amp; no PFAS found.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48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" y="0"/>
            <a:ext cx="85500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4069" y="170422"/>
            <a:ext cx="502804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NH PFAS investigations</a:t>
            </a:r>
            <a:r>
              <a:rPr lang="mr-IN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131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" y="0"/>
            <a:ext cx="8505265" cy="68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8409" y="274638"/>
            <a:ext cx="5399923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 bigger NH contamination site looks like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Tamworth landfill results: MW-1A </a:t>
            </a:r>
            <a:br>
              <a:rPr lang="en-US" dirty="0" smtClean="0"/>
            </a:br>
            <a:r>
              <a:rPr lang="en-US" sz="2700" dirty="0" err="1" smtClean="0"/>
              <a:t>upgradient</a:t>
            </a:r>
            <a:endParaRPr lang="en-US" sz="2700" dirty="0"/>
          </a:p>
        </p:txBody>
      </p:sp>
      <p:pic>
        <p:nvPicPr>
          <p:cNvPr id="6" name="Picture 5" descr="Screen Shot 2019-03-05 at 7.27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25" y="1460500"/>
            <a:ext cx="7035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68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06 at 7.0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98679"/>
            <a:ext cx="9144001" cy="601618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913206" y="2105826"/>
            <a:ext cx="2138289" cy="2105826"/>
          </a:xfrm>
          <a:custGeom>
            <a:avLst/>
            <a:gdLst>
              <a:gd name="connsiteX0" fmla="*/ 2041825 w 2138289"/>
              <a:gd name="connsiteY0" fmla="*/ 208975 h 2105826"/>
              <a:gd name="connsiteX1" fmla="*/ 1816742 w 2138289"/>
              <a:gd name="connsiteY1" fmla="*/ 192900 h 2105826"/>
              <a:gd name="connsiteX2" fmla="*/ 1655969 w 2138289"/>
              <a:gd name="connsiteY2" fmla="*/ 160750 h 2105826"/>
              <a:gd name="connsiteX3" fmla="*/ 1575582 w 2138289"/>
              <a:gd name="connsiteY3" fmla="*/ 144675 h 2105826"/>
              <a:gd name="connsiteX4" fmla="*/ 1398731 w 2138289"/>
              <a:gd name="connsiteY4" fmla="*/ 112525 h 2105826"/>
              <a:gd name="connsiteX5" fmla="*/ 1286189 w 2138289"/>
              <a:gd name="connsiteY5" fmla="*/ 80375 h 2105826"/>
              <a:gd name="connsiteX6" fmla="*/ 1221880 w 2138289"/>
              <a:gd name="connsiteY6" fmla="*/ 64300 h 2105826"/>
              <a:gd name="connsiteX7" fmla="*/ 1173648 w 2138289"/>
              <a:gd name="connsiteY7" fmla="*/ 48225 h 2105826"/>
              <a:gd name="connsiteX8" fmla="*/ 916410 w 2138289"/>
              <a:gd name="connsiteY8" fmla="*/ 32150 h 2105826"/>
              <a:gd name="connsiteX9" fmla="*/ 562708 w 2138289"/>
              <a:gd name="connsiteY9" fmla="*/ 0 h 2105826"/>
              <a:gd name="connsiteX10" fmla="*/ 321547 w 2138289"/>
              <a:gd name="connsiteY10" fmla="*/ 16075 h 2105826"/>
              <a:gd name="connsiteX11" fmla="*/ 112542 w 2138289"/>
              <a:gd name="connsiteY11" fmla="*/ 64300 h 2105826"/>
              <a:gd name="connsiteX12" fmla="*/ 80387 w 2138289"/>
              <a:gd name="connsiteY12" fmla="*/ 176825 h 2105826"/>
              <a:gd name="connsiteX13" fmla="*/ 0 w 2138289"/>
              <a:gd name="connsiteY13" fmla="*/ 321500 h 2105826"/>
              <a:gd name="connsiteX14" fmla="*/ 16078 w 2138289"/>
              <a:gd name="connsiteY14" fmla="*/ 417950 h 2105826"/>
              <a:gd name="connsiteX15" fmla="*/ 48232 w 2138289"/>
              <a:gd name="connsiteY15" fmla="*/ 530475 h 2105826"/>
              <a:gd name="connsiteX16" fmla="*/ 64310 w 2138289"/>
              <a:gd name="connsiteY16" fmla="*/ 675150 h 2105826"/>
              <a:gd name="connsiteX17" fmla="*/ 96464 w 2138289"/>
              <a:gd name="connsiteY17" fmla="*/ 771600 h 2105826"/>
              <a:gd name="connsiteX18" fmla="*/ 112542 w 2138289"/>
              <a:gd name="connsiteY18" fmla="*/ 980575 h 2105826"/>
              <a:gd name="connsiteX19" fmla="*/ 160774 w 2138289"/>
              <a:gd name="connsiteY19" fmla="*/ 1398526 h 2105826"/>
              <a:gd name="connsiteX20" fmla="*/ 192929 w 2138289"/>
              <a:gd name="connsiteY20" fmla="*/ 1494976 h 2105826"/>
              <a:gd name="connsiteX21" fmla="*/ 209006 w 2138289"/>
              <a:gd name="connsiteY21" fmla="*/ 1543201 h 2105826"/>
              <a:gd name="connsiteX22" fmla="*/ 305470 w 2138289"/>
              <a:gd name="connsiteY22" fmla="*/ 1607501 h 2105826"/>
              <a:gd name="connsiteX23" fmla="*/ 353702 w 2138289"/>
              <a:gd name="connsiteY23" fmla="*/ 1639651 h 2105826"/>
              <a:gd name="connsiteX24" fmla="*/ 369779 w 2138289"/>
              <a:gd name="connsiteY24" fmla="*/ 1687876 h 2105826"/>
              <a:gd name="connsiteX25" fmla="*/ 514476 w 2138289"/>
              <a:gd name="connsiteY25" fmla="*/ 1768251 h 2105826"/>
              <a:gd name="connsiteX26" fmla="*/ 562708 w 2138289"/>
              <a:gd name="connsiteY26" fmla="*/ 1800401 h 2105826"/>
              <a:gd name="connsiteX27" fmla="*/ 755636 w 2138289"/>
              <a:gd name="connsiteY27" fmla="*/ 1816476 h 2105826"/>
              <a:gd name="connsiteX28" fmla="*/ 1028951 w 2138289"/>
              <a:gd name="connsiteY28" fmla="*/ 1832551 h 2105826"/>
              <a:gd name="connsiteX29" fmla="*/ 1125416 w 2138289"/>
              <a:gd name="connsiteY29" fmla="*/ 1864701 h 2105826"/>
              <a:gd name="connsiteX30" fmla="*/ 1173648 w 2138289"/>
              <a:gd name="connsiteY30" fmla="*/ 1880776 h 2105826"/>
              <a:gd name="connsiteX31" fmla="*/ 1270112 w 2138289"/>
              <a:gd name="connsiteY31" fmla="*/ 1929001 h 2105826"/>
              <a:gd name="connsiteX32" fmla="*/ 1430885 w 2138289"/>
              <a:gd name="connsiteY32" fmla="*/ 1945076 h 2105826"/>
              <a:gd name="connsiteX33" fmla="*/ 1527350 w 2138289"/>
              <a:gd name="connsiteY33" fmla="*/ 1977226 h 2105826"/>
              <a:gd name="connsiteX34" fmla="*/ 1575582 w 2138289"/>
              <a:gd name="connsiteY34" fmla="*/ 1993301 h 2105826"/>
              <a:gd name="connsiteX35" fmla="*/ 1672046 w 2138289"/>
              <a:gd name="connsiteY35" fmla="*/ 2073676 h 2105826"/>
              <a:gd name="connsiteX36" fmla="*/ 1784587 w 2138289"/>
              <a:gd name="connsiteY36" fmla="*/ 2105826 h 2105826"/>
              <a:gd name="connsiteX37" fmla="*/ 1881052 w 2138289"/>
              <a:gd name="connsiteY37" fmla="*/ 2089751 h 2105826"/>
              <a:gd name="connsiteX38" fmla="*/ 1929284 w 2138289"/>
              <a:gd name="connsiteY38" fmla="*/ 2057601 h 2105826"/>
              <a:gd name="connsiteX39" fmla="*/ 1977516 w 2138289"/>
              <a:gd name="connsiteY39" fmla="*/ 1961151 h 2105826"/>
              <a:gd name="connsiteX40" fmla="*/ 1993593 w 2138289"/>
              <a:gd name="connsiteY40" fmla="*/ 1880776 h 2105826"/>
              <a:gd name="connsiteX41" fmla="*/ 2025748 w 2138289"/>
              <a:gd name="connsiteY41" fmla="*/ 1784326 h 2105826"/>
              <a:gd name="connsiteX42" fmla="*/ 2025748 w 2138289"/>
              <a:gd name="connsiteY42" fmla="*/ 1125250 h 2105826"/>
              <a:gd name="connsiteX43" fmla="*/ 2090057 w 2138289"/>
              <a:gd name="connsiteY43" fmla="*/ 1028800 h 2105826"/>
              <a:gd name="connsiteX44" fmla="*/ 2106135 w 2138289"/>
              <a:gd name="connsiteY44" fmla="*/ 932350 h 2105826"/>
              <a:gd name="connsiteX45" fmla="*/ 2138289 w 2138289"/>
              <a:gd name="connsiteY45" fmla="*/ 819825 h 2105826"/>
              <a:gd name="connsiteX46" fmla="*/ 2122212 w 2138289"/>
              <a:gd name="connsiteY46" fmla="*/ 305425 h 21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38289" h="2105826">
                <a:moveTo>
                  <a:pt x="2041825" y="208975"/>
                </a:moveTo>
                <a:cubicBezTo>
                  <a:pt x="1966797" y="203617"/>
                  <a:pt x="1891380" y="202228"/>
                  <a:pt x="1816742" y="192900"/>
                </a:cubicBezTo>
                <a:cubicBezTo>
                  <a:pt x="1762512" y="186122"/>
                  <a:pt x="1709560" y="171467"/>
                  <a:pt x="1655969" y="160750"/>
                </a:cubicBezTo>
                <a:cubicBezTo>
                  <a:pt x="1629173" y="155392"/>
                  <a:pt x="1602536" y="149167"/>
                  <a:pt x="1575582" y="144675"/>
                </a:cubicBezTo>
                <a:cubicBezTo>
                  <a:pt x="1505774" y="133042"/>
                  <a:pt x="1466143" y="127503"/>
                  <a:pt x="1398731" y="112525"/>
                </a:cubicBezTo>
                <a:cubicBezTo>
                  <a:pt x="1285645" y="87399"/>
                  <a:pt x="1380183" y="107227"/>
                  <a:pt x="1286189" y="80375"/>
                </a:cubicBezTo>
                <a:cubicBezTo>
                  <a:pt x="1264943" y="74306"/>
                  <a:pt x="1243126" y="70369"/>
                  <a:pt x="1221880" y="64300"/>
                </a:cubicBezTo>
                <a:cubicBezTo>
                  <a:pt x="1205585" y="59645"/>
                  <a:pt x="1190502" y="49999"/>
                  <a:pt x="1173648" y="48225"/>
                </a:cubicBezTo>
                <a:cubicBezTo>
                  <a:pt x="1088207" y="39232"/>
                  <a:pt x="1002133" y="37864"/>
                  <a:pt x="916410" y="32150"/>
                </a:cubicBezTo>
                <a:cubicBezTo>
                  <a:pt x="670123" y="15733"/>
                  <a:pt x="753390" y="23832"/>
                  <a:pt x="562708" y="0"/>
                </a:cubicBezTo>
                <a:cubicBezTo>
                  <a:pt x="482321" y="5358"/>
                  <a:pt x="401539" y="6477"/>
                  <a:pt x="321547" y="16075"/>
                </a:cubicBezTo>
                <a:cubicBezTo>
                  <a:pt x="210678" y="29377"/>
                  <a:pt x="191995" y="37820"/>
                  <a:pt x="112542" y="64300"/>
                </a:cubicBezTo>
                <a:cubicBezTo>
                  <a:pt x="108759" y="79431"/>
                  <a:pt x="90869" y="157960"/>
                  <a:pt x="80387" y="176825"/>
                </a:cubicBezTo>
                <a:cubicBezTo>
                  <a:pt x="-11752" y="342653"/>
                  <a:pt x="36381" y="212376"/>
                  <a:pt x="0" y="321500"/>
                </a:cubicBezTo>
                <a:cubicBezTo>
                  <a:pt x="5359" y="353650"/>
                  <a:pt x="9685" y="385990"/>
                  <a:pt x="16078" y="417950"/>
                </a:cubicBezTo>
                <a:cubicBezTo>
                  <a:pt x="26172" y="468414"/>
                  <a:pt x="32909" y="484511"/>
                  <a:pt x="48232" y="530475"/>
                </a:cubicBezTo>
                <a:cubicBezTo>
                  <a:pt x="53591" y="578700"/>
                  <a:pt x="54793" y="627571"/>
                  <a:pt x="64310" y="675150"/>
                </a:cubicBezTo>
                <a:cubicBezTo>
                  <a:pt x="70957" y="708381"/>
                  <a:pt x="96464" y="771600"/>
                  <a:pt x="96464" y="771600"/>
                </a:cubicBezTo>
                <a:cubicBezTo>
                  <a:pt x="101823" y="841258"/>
                  <a:pt x="108315" y="910839"/>
                  <a:pt x="112542" y="980575"/>
                </a:cubicBezTo>
                <a:cubicBezTo>
                  <a:pt x="134920" y="1349753"/>
                  <a:pt x="93227" y="1195915"/>
                  <a:pt x="160774" y="1398526"/>
                </a:cubicBezTo>
                <a:lnTo>
                  <a:pt x="192929" y="1494976"/>
                </a:lnTo>
                <a:cubicBezTo>
                  <a:pt x="198288" y="1511051"/>
                  <a:pt x="194906" y="1533803"/>
                  <a:pt x="209006" y="1543201"/>
                </a:cubicBezTo>
                <a:lnTo>
                  <a:pt x="305470" y="1607501"/>
                </a:lnTo>
                <a:lnTo>
                  <a:pt x="353702" y="1639651"/>
                </a:lnTo>
                <a:cubicBezTo>
                  <a:pt x="359061" y="1655726"/>
                  <a:pt x="357796" y="1675895"/>
                  <a:pt x="369779" y="1687876"/>
                </a:cubicBezTo>
                <a:cubicBezTo>
                  <a:pt x="471161" y="1789243"/>
                  <a:pt x="433610" y="1727824"/>
                  <a:pt x="514476" y="1768251"/>
                </a:cubicBezTo>
                <a:cubicBezTo>
                  <a:pt x="531758" y="1776891"/>
                  <a:pt x="543761" y="1796612"/>
                  <a:pt x="562708" y="1800401"/>
                </a:cubicBezTo>
                <a:cubicBezTo>
                  <a:pt x="625987" y="1813055"/>
                  <a:pt x="691257" y="1812037"/>
                  <a:pt x="755636" y="1816476"/>
                </a:cubicBezTo>
                <a:cubicBezTo>
                  <a:pt x="846682" y="1822754"/>
                  <a:pt x="937846" y="1827193"/>
                  <a:pt x="1028951" y="1832551"/>
                </a:cubicBezTo>
                <a:lnTo>
                  <a:pt x="1125416" y="1864701"/>
                </a:lnTo>
                <a:cubicBezTo>
                  <a:pt x="1141493" y="1870059"/>
                  <a:pt x="1159547" y="1871377"/>
                  <a:pt x="1173648" y="1880776"/>
                </a:cubicBezTo>
                <a:cubicBezTo>
                  <a:pt x="1209420" y="1904620"/>
                  <a:pt x="1226846" y="1922346"/>
                  <a:pt x="1270112" y="1929001"/>
                </a:cubicBezTo>
                <a:cubicBezTo>
                  <a:pt x="1323344" y="1937189"/>
                  <a:pt x="1377294" y="1939718"/>
                  <a:pt x="1430885" y="1945076"/>
                </a:cubicBezTo>
                <a:lnTo>
                  <a:pt x="1527350" y="1977226"/>
                </a:lnTo>
                <a:lnTo>
                  <a:pt x="1575582" y="1993301"/>
                </a:lnTo>
                <a:cubicBezTo>
                  <a:pt x="1611140" y="2028854"/>
                  <a:pt x="1627280" y="2051296"/>
                  <a:pt x="1672046" y="2073676"/>
                </a:cubicBezTo>
                <a:cubicBezTo>
                  <a:pt x="1695111" y="2085207"/>
                  <a:pt x="1763983" y="2100676"/>
                  <a:pt x="1784587" y="2105826"/>
                </a:cubicBezTo>
                <a:cubicBezTo>
                  <a:pt x="1816742" y="2100468"/>
                  <a:pt x="1850126" y="2100058"/>
                  <a:pt x="1881052" y="2089751"/>
                </a:cubicBezTo>
                <a:cubicBezTo>
                  <a:pt x="1899382" y="2083642"/>
                  <a:pt x="1915621" y="2071263"/>
                  <a:pt x="1929284" y="2057601"/>
                </a:cubicBezTo>
                <a:cubicBezTo>
                  <a:pt x="1955478" y="2031411"/>
                  <a:pt x="1968799" y="1996015"/>
                  <a:pt x="1977516" y="1961151"/>
                </a:cubicBezTo>
                <a:cubicBezTo>
                  <a:pt x="1984144" y="1934645"/>
                  <a:pt x="1986403" y="1907135"/>
                  <a:pt x="1993593" y="1880776"/>
                </a:cubicBezTo>
                <a:cubicBezTo>
                  <a:pt x="2002511" y="1848081"/>
                  <a:pt x="2025748" y="1784326"/>
                  <a:pt x="2025748" y="1784326"/>
                </a:cubicBezTo>
                <a:cubicBezTo>
                  <a:pt x="2007407" y="1545938"/>
                  <a:pt x="1987291" y="1386717"/>
                  <a:pt x="2025748" y="1125250"/>
                </a:cubicBezTo>
                <a:cubicBezTo>
                  <a:pt x="2031371" y="1087020"/>
                  <a:pt x="2090057" y="1028800"/>
                  <a:pt x="2090057" y="1028800"/>
                </a:cubicBezTo>
                <a:cubicBezTo>
                  <a:pt x="2095416" y="996650"/>
                  <a:pt x="2099742" y="964310"/>
                  <a:pt x="2106135" y="932350"/>
                </a:cubicBezTo>
                <a:cubicBezTo>
                  <a:pt x="2116229" y="881886"/>
                  <a:pt x="2122966" y="865789"/>
                  <a:pt x="2138289" y="819825"/>
                </a:cubicBezTo>
                <a:lnTo>
                  <a:pt x="2122212" y="30542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0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Tamworth landfill results: MW-2A </a:t>
            </a:r>
            <a:br>
              <a:rPr lang="en-US" dirty="0" smtClean="0"/>
            </a:br>
            <a:r>
              <a:rPr lang="en-US" sz="2700" dirty="0" err="1" smtClean="0"/>
              <a:t>downgradient</a:t>
            </a:r>
            <a:endParaRPr lang="en-US" sz="2700" dirty="0"/>
          </a:p>
        </p:txBody>
      </p:sp>
      <p:pic>
        <p:nvPicPr>
          <p:cNvPr id="7" name="Picture 6" descr="Screen Shot 2019-03-05 at 7.2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325" y="1417638"/>
            <a:ext cx="7035800" cy="539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9840" y="3093078"/>
            <a:ext cx="294895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Total PFOA + PFOS = 24.6 ppt. Below 70 </a:t>
            </a:r>
            <a:r>
              <a:rPr lang="en-US" dirty="0" err="1" smtClean="0">
                <a:solidFill>
                  <a:schemeClr val="accent2"/>
                </a:solidFill>
              </a:rPr>
              <a:t>ppt</a:t>
            </a:r>
            <a:r>
              <a:rPr lang="en-US" dirty="0" smtClean="0">
                <a:solidFill>
                  <a:schemeClr val="accent2"/>
                </a:solidFill>
              </a:rPr>
              <a:t> AGQS.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This is not drinking water.  Dilution &amp; attenuation are expected.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2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Tamworth landfill results: MW-4 </a:t>
            </a:r>
            <a:br>
              <a:rPr lang="en-US" dirty="0" smtClean="0"/>
            </a:br>
            <a:r>
              <a:rPr lang="en-US" sz="2700" dirty="0" err="1" smtClean="0"/>
              <a:t>downgradient</a:t>
            </a:r>
            <a:endParaRPr lang="en-US" sz="2700" dirty="0"/>
          </a:p>
        </p:txBody>
      </p:sp>
      <p:pic>
        <p:nvPicPr>
          <p:cNvPr id="5" name="Picture 4" descr="Screen Shot 2019-03-05 at 7.2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075" y="1417638"/>
            <a:ext cx="7035800" cy="539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9840" y="3093078"/>
            <a:ext cx="294895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Total PFOA + PFOS = 458 </a:t>
            </a:r>
            <a:r>
              <a:rPr lang="en-US" dirty="0" err="1" smtClean="0">
                <a:solidFill>
                  <a:schemeClr val="accent2"/>
                </a:solidFill>
              </a:rPr>
              <a:t>ppt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This is not drinking water.  Dilution &amp; attenuation are expected.  But further investigation is warranted.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25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Proposed next step: well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NH DES is requiring testing of neighboring drinking water wells within 500 ft., even when somewhat </a:t>
            </a:r>
            <a:r>
              <a:rPr lang="en-US" dirty="0" err="1" smtClean="0"/>
              <a:t>downgradient</a:t>
            </a:r>
            <a:r>
              <a:rPr lang="en-US" dirty="0" smtClean="0"/>
              <a:t> of landfill.</a:t>
            </a:r>
          </a:p>
          <a:p>
            <a:r>
              <a:rPr lang="en-US" dirty="0" smtClean="0"/>
              <a:t>HEB plan is to sample well water in Tamworth Mobile </a:t>
            </a:r>
            <a:r>
              <a:rPr lang="en-US" dirty="0"/>
              <a:t>H</a:t>
            </a:r>
            <a:r>
              <a:rPr lang="en-US" dirty="0" smtClean="0"/>
              <a:t>ome </a:t>
            </a:r>
            <a:r>
              <a:rPr lang="en-US" dirty="0"/>
              <a:t>P</a:t>
            </a:r>
            <a:r>
              <a:rPr lang="en-US" dirty="0" smtClean="0"/>
              <a:t>ark, with resident approval/involvement, in the next couple of weeks.</a:t>
            </a:r>
          </a:p>
          <a:p>
            <a:r>
              <a:rPr lang="en-US" dirty="0" smtClean="0"/>
              <a:t>For comfort, Town proposes also sampling wells to the side (not </a:t>
            </a:r>
            <a:r>
              <a:rPr lang="en-US" dirty="0" err="1" smtClean="0"/>
              <a:t>downgradient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day care &amp; rec field.</a:t>
            </a:r>
          </a:p>
          <a:p>
            <a:r>
              <a:rPr lang="en-US" dirty="0" smtClean="0"/>
              <a:t>What happens after that depends on results.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3081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05 at 7.4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759"/>
            <a:ext cx="9144000" cy="646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47624"/>
            <a:ext cx="7207250" cy="862013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HEB Engineers Proposed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162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03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PFAS are widely used &amp; found in many places.</a:t>
            </a:r>
          </a:p>
          <a:p>
            <a:r>
              <a:rPr lang="en-US" dirty="0" smtClean="0"/>
              <a:t>PFOA and PFOS </a:t>
            </a:r>
            <a:r>
              <a:rPr lang="mr-IN" dirty="0" smtClean="0"/>
              <a:t>–</a:t>
            </a:r>
            <a:r>
              <a:rPr lang="en-US" dirty="0" smtClean="0"/>
              <a:t> the most known &amp; researched </a:t>
            </a:r>
            <a:r>
              <a:rPr lang="mr-IN" dirty="0" smtClean="0"/>
              <a:t>–</a:t>
            </a:r>
            <a:r>
              <a:rPr lang="en-US" dirty="0" smtClean="0"/>
              <a:t> are phased out of most uses &amp; diminishing in us.</a:t>
            </a:r>
          </a:p>
          <a:p>
            <a:r>
              <a:rPr lang="en-US" dirty="0" smtClean="0"/>
              <a:t>Some scientists see health concerns for drinking water in the parts-per-trillion level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EPA’s advisory is 70 </a:t>
            </a:r>
            <a:r>
              <a:rPr lang="en-US" dirty="0" err="1" smtClean="0"/>
              <a:t>ppt</a:t>
            </a:r>
            <a:r>
              <a:rPr lang="en-US" dirty="0" smtClean="0"/>
              <a:t>; DES is following that now,  but is currently rulemaking to set likely lower MCLs.</a:t>
            </a:r>
          </a:p>
          <a:p>
            <a:r>
              <a:rPr lang="en-US" dirty="0" smtClean="0"/>
              <a:t>Prudent action: Test drinking water wells where PFAS has been found nearby and may be present.</a:t>
            </a:r>
          </a:p>
          <a:p>
            <a:r>
              <a:rPr lang="en-US" dirty="0" smtClean="0"/>
              <a:t>Tamworth landfill is releasing typical low levels of PFAS, like other town landfills </a:t>
            </a:r>
            <a:endParaRPr lang="en-US" dirty="0"/>
          </a:p>
          <a:p>
            <a:r>
              <a:rPr lang="en-US" dirty="0" smtClean="0"/>
              <a:t>Plans have been drafted to investigate further with testing</a:t>
            </a:r>
            <a:r>
              <a:rPr lang="en-US" dirty="0"/>
              <a:t> </a:t>
            </a:r>
            <a:r>
              <a:rPr lang="en-US" dirty="0" smtClean="0"/>
              <a:t>of neighbor wells.  </a:t>
            </a:r>
          </a:p>
        </p:txBody>
      </p:sp>
    </p:spTree>
    <p:extLst>
      <p:ext uri="{BB962C8B-B14F-4D97-AF65-F5344CB8AC3E}">
        <p14:creationId xmlns:p14="http://schemas.microsoft.com/office/powerpoint/2010/main" xmlns="" val="3311307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7417" y="1657382"/>
            <a:ext cx="2999275" cy="49061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17408"/>
            <a:ext cx="4719108" cy="471649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General</a:t>
            </a:r>
            <a:r>
              <a:rPr lang="en-US" sz="2000" dirty="0" smtClean="0"/>
              <a:t>:</a:t>
            </a:r>
            <a:endParaRPr lang="en-US" sz="2000" dirty="0">
              <a:solidFill>
                <a:prstClr val="black"/>
              </a:solidFill>
              <a:hlinkClick r:id="rId3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://pfas-1.itrcweb.org/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https://www4.des.state.nh.us/nh-pfas-investigation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 smtClean="0"/>
              <a:t>Health info: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://www.atsdr.cdc.gov/pfas/</a:t>
            </a:r>
            <a:r>
              <a:rPr lang="en-US" sz="2000" dirty="0" smtClean="0">
                <a:hlinkClick r:id="rId5"/>
              </a:rPr>
              <a:t>index.html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://www.health.gov.au/</a:t>
            </a:r>
            <a:r>
              <a:rPr lang="en-US" sz="2000" dirty="0" smtClean="0">
                <a:hlinkClick r:id="rId6"/>
              </a:rPr>
              <a:t>internet/main</a:t>
            </a:r>
            <a:r>
              <a:rPr lang="en-US" sz="2000" dirty="0">
                <a:hlinkClick r:id="rId6"/>
              </a:rPr>
              <a:t>/publishing.nsf/Content/ohp-pfas-expert-</a:t>
            </a:r>
            <a:r>
              <a:rPr lang="en-US" sz="2000" dirty="0" smtClean="0">
                <a:hlinkClick r:id="rId6"/>
              </a:rPr>
              <a:t>panel.htm</a:t>
            </a:r>
            <a:endParaRPr lang="en-US" sz="2000" dirty="0" smtClean="0"/>
          </a:p>
          <a:p>
            <a:endParaRPr lang="en-US" sz="2000" b="1" dirty="0">
              <a:hlinkClick r:id="rId6"/>
            </a:endParaRPr>
          </a:p>
          <a:p>
            <a:r>
              <a:rPr lang="en-US" sz="2000" b="1" dirty="0"/>
              <a:t>Drinking water </a:t>
            </a:r>
            <a:r>
              <a:rPr lang="en-US" sz="2000" b="1" dirty="0" smtClean="0"/>
              <a:t>standards: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linkClick r:id="rId7"/>
              </a:rPr>
              <a:t>https://www.epa.gov/</a:t>
            </a:r>
            <a:r>
              <a:rPr lang="en-US" sz="2000" dirty="0" smtClean="0">
                <a:hlinkClick r:id="rId7"/>
              </a:rPr>
              <a:t>pfas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linkClick r:id="rId8"/>
              </a:rPr>
              <a:t>https://www.canada.ca/en/services/health/publications/healthy-living/water-talk-drinking-water-screening-values-perfluoroalkylated-</a:t>
            </a:r>
            <a:r>
              <a:rPr lang="en-US" sz="2000" dirty="0" smtClean="0">
                <a:hlinkClick r:id="rId8"/>
              </a:rPr>
              <a:t>substances.html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Resources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683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Questions?  Feedback?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presentation will be available on the Town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34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iAm-USMapPFASHotsp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685803"/>
            <a:ext cx="7525648" cy="5644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163" y="2508796"/>
            <a:ext cx="844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 U. S. PFAS hot spots, 2016.  More found since (Hu et al. 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039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42" y="619582"/>
            <a:ext cx="2516585" cy="267969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000" b="1" dirty="0"/>
              <a:t>Blood Serum PFAS Concentration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4822"/>
            <a:ext cx="2020954" cy="1466731"/>
          </a:xfrm>
        </p:spPr>
        <p:txBody>
          <a:bodyPr/>
          <a:lstStyle/>
          <a:p>
            <a:r>
              <a:rPr lang="en-US" sz="3200" dirty="0" smtClean="0"/>
              <a:t>PFOA</a:t>
            </a:r>
          </a:p>
          <a:p>
            <a:pPr marL="0" indent="0">
              <a:buNone/>
            </a:pPr>
            <a:r>
              <a:rPr lang="en-US" sz="1500" dirty="0"/>
              <a:t>(ATSDR, 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785" y="255524"/>
            <a:ext cx="5884466" cy="65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79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3" t="1800"/>
          <a:stretch/>
        </p:blipFill>
        <p:spPr bwMode="auto">
          <a:xfrm>
            <a:off x="380010" y="1696666"/>
            <a:ext cx="8763990" cy="479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Human Blood Testing in NH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645788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0000"/>
                </a:solidFill>
                <a:latin typeface="Arial" charset="0"/>
                <a:hlinkClick r:id="rId4"/>
              </a:rPr>
              <a:t>https://www.dhhs.nh.gov/media/pr/2017/10102017-pfc-findings.htm</a:t>
            </a:r>
            <a:endParaRPr lang="en-US" sz="1000" dirty="0">
              <a:solidFill>
                <a:srgbClr val="FF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271" y="2061891"/>
            <a:ext cx="2343761" cy="19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1954" y="2492069"/>
            <a:ext cx="475013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6878" y="3342783"/>
            <a:ext cx="475013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5475" y="2939741"/>
            <a:ext cx="475013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85097" y="3095853"/>
            <a:ext cx="475013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67474" y="3573509"/>
            <a:ext cx="475013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1579" y="4428197"/>
            <a:ext cx="475013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47021" y="4853277"/>
            <a:ext cx="568035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1788" y="4575837"/>
            <a:ext cx="475013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5861" y="4782025"/>
            <a:ext cx="170707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04902" y="3681761"/>
            <a:ext cx="327066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1310" y="3880045"/>
            <a:ext cx="380010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3166" y="3934241"/>
            <a:ext cx="320880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84416" y="2906367"/>
            <a:ext cx="273132" cy="28878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87244" y="4825565"/>
            <a:ext cx="597972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97574" y="5000913"/>
            <a:ext cx="487011" cy="2952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ysClr val="windowText" lastClr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879"/>
            <a:ext cx="82296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Tamworth landfill was closed in ~2000.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Monitoring plan has been in place since closing, overseen by NH DES; includes annual testing for: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as (methane)</a:t>
            </a:r>
          </a:p>
          <a:p>
            <a:pPr lvl="1"/>
            <a:r>
              <a:rPr lang="en-US" dirty="0" smtClean="0"/>
              <a:t>metals, nitrate, &amp; other chemicals, etc. in up-gradient &amp; down-gradient wells</a:t>
            </a:r>
          </a:p>
          <a:p>
            <a:r>
              <a:rPr lang="en-US" dirty="0" smtClean="0"/>
              <a:t>“closure </a:t>
            </a:r>
            <a:r>
              <a:rPr lang="en-US" dirty="0"/>
              <a:t>construction completed in August of </a:t>
            </a:r>
            <a:r>
              <a:rPr lang="en-US" dirty="0" smtClean="0"/>
              <a:t>2003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site was covered with an LLDPE membrane cap and soil cover. With only a few exceptions, </a:t>
            </a:r>
            <a:r>
              <a:rPr lang="en-US" dirty="0" smtClean="0"/>
              <a:t>there appears </a:t>
            </a:r>
            <a:r>
              <a:rPr lang="en-US" dirty="0"/>
              <a:t>to be an overall stable and/or decreasing trend in both the inorganic and organic </a:t>
            </a:r>
            <a:r>
              <a:rPr lang="en-US" dirty="0" smtClean="0"/>
              <a:t>compounds. Therefore</a:t>
            </a:r>
            <a:r>
              <a:rPr lang="en-US" dirty="0"/>
              <a:t>, we believe the </a:t>
            </a:r>
            <a:r>
              <a:rPr lang="en-US" dirty="0" smtClean="0"/>
              <a:t>RAP [remedial action plan] </a:t>
            </a:r>
            <a:r>
              <a:rPr lang="en-US" dirty="0"/>
              <a:t>is functioning as anticipated. HEB anticipates continued monitoring </a:t>
            </a:r>
            <a:r>
              <a:rPr lang="en-US" dirty="0" smtClean="0"/>
              <a:t>of this </a:t>
            </a:r>
            <a:r>
              <a:rPr lang="en-US" dirty="0"/>
              <a:t>site per the GWP requirements</a:t>
            </a:r>
            <a:r>
              <a:rPr lang="en-US" dirty="0" smtClean="0"/>
              <a:t>.”  </a:t>
            </a:r>
          </a:p>
          <a:p>
            <a:pPr marL="3200400" lvl="7" indent="0">
              <a:buNone/>
            </a:pPr>
            <a:r>
              <a:rPr lang="en-US" dirty="0" smtClean="0"/>
              <a:t>-- HEB, Tamworth Landfill Groundwater Plan Renewal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9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Monitoring results </a:t>
            </a:r>
            <a:r>
              <a:rPr lang="mr-IN" dirty="0" smtClean="0"/>
              <a:t>–</a:t>
            </a:r>
            <a:r>
              <a:rPr lang="en-US" dirty="0" smtClean="0"/>
              <a:t> generally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846"/>
            <a:ext cx="8229600" cy="5048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 the years, no significant issues found; a few things were identified &amp; investigated further:</a:t>
            </a:r>
          </a:p>
          <a:p>
            <a:pPr lvl="1"/>
            <a:r>
              <a:rPr lang="en-US" dirty="0"/>
              <a:t>Not long after landfill closing: methane found in monitoring wells; followed up with testing in neighbors’ basements; no significant issues found</a:t>
            </a:r>
          </a:p>
          <a:p>
            <a:pPr lvl="1"/>
            <a:r>
              <a:rPr lang="en-US" dirty="0"/>
              <a:t> a few manganese detections in 2000s; downward trend overall</a:t>
            </a:r>
          </a:p>
          <a:p>
            <a:pPr lvl="1"/>
            <a:r>
              <a:rPr lang="en-US" dirty="0"/>
              <a:t>benzene detected in one (</a:t>
            </a:r>
            <a:r>
              <a:rPr lang="en-US" dirty="0" err="1"/>
              <a:t>upgradient</a:t>
            </a:r>
            <a:r>
              <a:rPr lang="en-US" dirty="0"/>
              <a:t>) well in 2016; further test showed it below standard (AGQS)</a:t>
            </a:r>
          </a:p>
          <a:p>
            <a:r>
              <a:rPr lang="en-US" dirty="0"/>
              <a:t>Generally good news; not out of the ordinary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to watch: arsenic; trending up some, and state is changing standard downward to 5 ppb.</a:t>
            </a:r>
          </a:p>
          <a:p>
            <a:r>
              <a:rPr lang="en-US" dirty="0" smtClean="0"/>
              <a:t>And now PFAS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0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05 at 7.3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9146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4"/>
            <a:ext cx="9144000" cy="86201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Tamworth Landfill </a:t>
            </a:r>
            <a:r>
              <a:rPr lang="mr-IN" dirty="0" smtClean="0"/>
              <a:t>–</a:t>
            </a:r>
            <a:r>
              <a:rPr lang="en-US" dirty="0" smtClean="0"/>
              <a:t> groundwater 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5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4"/>
            <a:ext cx="9144000" cy="86201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Tamworth Landfill </a:t>
            </a:r>
            <a:r>
              <a:rPr lang="mr-IN" dirty="0" smtClean="0"/>
              <a:t>–</a:t>
            </a:r>
            <a:r>
              <a:rPr lang="en-US" dirty="0" smtClean="0"/>
              <a:t> groundwater  flow</a:t>
            </a:r>
            <a:endParaRPr lang="en-US" dirty="0"/>
          </a:p>
        </p:txBody>
      </p:sp>
      <p:pic>
        <p:nvPicPr>
          <p:cNvPr id="2" name="Picture 1" descr="Screen Shot 2019-03-05 at 7.5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75" y="1005930"/>
            <a:ext cx="7286624" cy="58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5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62614-A24B-4F61-BD3B-173BDCF5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46" y="144670"/>
            <a:ext cx="8574087" cy="9242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PFAS – </a:t>
            </a:r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CC43DB-379F-425F-8648-256441D4AE6D}"/>
              </a:ext>
            </a:extLst>
          </p:cNvPr>
          <p:cNvSpPr/>
          <p:nvPr/>
        </p:nvSpPr>
        <p:spPr>
          <a:xfrm>
            <a:off x="170055" y="1061283"/>
            <a:ext cx="8829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+mj-lt"/>
              </a:rPr>
              <a:t>PFAS = Per- and Poly- Fluorinated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Alkyl Substances  </a:t>
            </a:r>
            <a:br>
              <a:rPr lang="en-US" sz="2400" dirty="0" smtClean="0">
                <a:solidFill>
                  <a:prstClr val="black"/>
                </a:solidFill>
                <a:latin typeface="+mj-lt"/>
              </a:rPr>
            </a:b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	(sometimes called PFCs, but PFAS is a better term). </a:t>
            </a:r>
            <a:br>
              <a:rPr lang="en-US" sz="2400" dirty="0" smtClean="0">
                <a:solidFill>
                  <a:prstClr val="black"/>
                </a:solidFill>
                <a:latin typeface="+mj-lt"/>
              </a:rPr>
            </a:br>
            <a:r>
              <a:rPr lang="en-US" sz="2400" dirty="0" smtClean="0">
                <a:latin typeface="+mj-lt"/>
              </a:rPr>
              <a:t>PFOA </a:t>
            </a:r>
            <a:r>
              <a:rPr lang="en-US" sz="2400" dirty="0">
                <a:latin typeface="+mj-lt"/>
              </a:rPr>
              <a:t>and PFOS are the most common, most researched, most concerning, &amp; have been phased out of most uses in U. S</a:t>
            </a:r>
            <a:r>
              <a:rPr lang="mr-IN" sz="2400" dirty="0">
                <a:latin typeface="+mj-lt"/>
              </a:rPr>
              <a:t>…</a:t>
            </a:r>
            <a:endParaRPr lang="en-US" sz="2400" dirty="0">
              <a:latin typeface="+mj-lt"/>
            </a:endParaRPr>
          </a:p>
          <a:p>
            <a:pPr defTabSz="45720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6">
            <a:extLst>
              <a:ext uri="{FF2B5EF4-FFF2-40B4-BE49-F238E27FC236}">
                <a16:creationId xmlns:a16="http://schemas.microsoft.com/office/drawing/2014/main" xmlns="" id="{9441197F-3A2F-418F-AB79-035F77D9591B}"/>
              </a:ext>
            </a:extLst>
          </p:cNvPr>
          <p:cNvGrpSpPr/>
          <p:nvPr/>
        </p:nvGrpSpPr>
        <p:grpSpPr>
          <a:xfrm>
            <a:off x="2997324" y="2667074"/>
            <a:ext cx="3864985" cy="1322004"/>
            <a:chOff x="4648200" y="5231341"/>
            <a:chExt cx="3864985" cy="1322005"/>
          </a:xfrm>
        </p:grpSpPr>
        <p:sp>
          <p:nvSpPr>
            <p:cNvPr id="8" name="Line 16">
              <a:extLst>
                <a:ext uri="{FF2B5EF4-FFF2-40B4-BE49-F238E27FC236}">
                  <a16:creationId xmlns:a16="http://schemas.microsoft.com/office/drawing/2014/main" xmlns="" id="{719ED8A1-63BE-4F92-8858-86BAF1B78D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00000" flipH="1" flipV="1">
              <a:off x="5240052" y="5231341"/>
              <a:ext cx="1226775" cy="12765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dirty="0">
                <a:solidFill>
                  <a:srgbClr val="252731"/>
                </a:solidFill>
                <a:latin typeface="Calibri"/>
              </a:endParaRPr>
            </a:p>
          </p:txBody>
        </p:sp>
        <p:grpSp>
          <p:nvGrpSpPr>
            <p:cNvPr id="9" name="Group 63">
              <a:extLst>
                <a:ext uri="{FF2B5EF4-FFF2-40B4-BE49-F238E27FC236}">
                  <a16:creationId xmlns:a16="http://schemas.microsoft.com/office/drawing/2014/main" xmlns="" id="{B98CBB57-EB35-4ADB-A0F8-27F64CA3975D}"/>
                </a:ext>
              </a:extLst>
            </p:cNvPr>
            <p:cNvGrpSpPr/>
            <p:nvPr/>
          </p:nvGrpSpPr>
          <p:grpSpPr>
            <a:xfrm>
              <a:off x="4648200" y="5249309"/>
              <a:ext cx="3864985" cy="1304037"/>
              <a:chOff x="4648200" y="5253628"/>
              <a:chExt cx="3864985" cy="1304037"/>
            </a:xfrm>
          </p:grpSpPr>
          <p:grpSp>
            <p:nvGrpSpPr>
              <p:cNvPr id="10" name="Group 26">
                <a:extLst>
                  <a:ext uri="{FF2B5EF4-FFF2-40B4-BE49-F238E27FC236}">
                    <a16:creationId xmlns:a16="http://schemas.microsoft.com/office/drawing/2014/main" xmlns="" id="{6669FD42-06D7-4A83-8124-B5CF64AFDA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8499" y="5253628"/>
                <a:ext cx="3484686" cy="1227545"/>
                <a:chOff x="2700" y="2448"/>
                <a:chExt cx="1686" cy="1290"/>
              </a:xfrm>
            </p:grpSpPr>
            <p:sp>
              <p:nvSpPr>
                <p:cNvPr id="35" name="Line 16">
                  <a:extLst>
                    <a:ext uri="{FF2B5EF4-FFF2-40B4-BE49-F238E27FC236}">
                      <a16:creationId xmlns:a16="http://schemas.microsoft.com/office/drawing/2014/main" xmlns="" id="{3F5528F3-413B-4D21-BA81-4D3679243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3538" y="3173"/>
                  <a:ext cx="85" cy="22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6" name="Text Box 18">
                  <a:extLst>
                    <a:ext uri="{FF2B5EF4-FFF2-40B4-BE49-F238E27FC236}">
                      <a16:creationId xmlns:a16="http://schemas.microsoft.com/office/drawing/2014/main" xmlns="" id="{26F14DE5-2042-4FA1-BC3D-713A9AD923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0" y="2452"/>
                  <a:ext cx="746" cy="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O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7" name="Text Box 19">
                  <a:extLst>
                    <a:ext uri="{FF2B5EF4-FFF2-40B4-BE49-F238E27FC236}">
                      <a16:creationId xmlns:a16="http://schemas.microsoft.com/office/drawing/2014/main" xmlns="" id="{A32781E1-5FDD-4391-B9E9-2856A9B798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5" y="3253"/>
                  <a:ext cx="764" cy="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OH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8" name="Text Box 24">
                  <a:extLst>
                    <a:ext uri="{FF2B5EF4-FFF2-40B4-BE49-F238E27FC236}">
                      <a16:creationId xmlns:a16="http://schemas.microsoft.com/office/drawing/2014/main" xmlns="" id="{AEDBD643-F412-4E7B-BF2C-04BD3A700D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0" y="2448"/>
                  <a:ext cx="256" cy="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" name="Group 62">
                <a:extLst>
                  <a:ext uri="{FF2B5EF4-FFF2-40B4-BE49-F238E27FC236}">
                    <a16:creationId xmlns:a16="http://schemas.microsoft.com/office/drawing/2014/main" xmlns="" id="{90B0D076-5A65-4E10-86E6-AF165F1D33A4}"/>
                  </a:ext>
                </a:extLst>
              </p:cNvPr>
              <p:cNvGrpSpPr/>
              <p:nvPr/>
            </p:nvGrpSpPr>
            <p:grpSpPr>
              <a:xfrm>
                <a:off x="4648200" y="5257800"/>
                <a:ext cx="2438400" cy="838347"/>
                <a:chOff x="4648200" y="5257800"/>
                <a:chExt cx="2438400" cy="838347"/>
              </a:xfrm>
            </p:grpSpPr>
            <p:sp>
              <p:nvSpPr>
                <p:cNvPr id="19" name="Line 16">
                  <a:extLst>
                    <a:ext uri="{FF2B5EF4-FFF2-40B4-BE49-F238E27FC236}">
                      <a16:creationId xmlns:a16="http://schemas.microsoft.com/office/drawing/2014/main" xmlns="" id="{8AD8C22D-9D90-4251-9D81-5B72E7D508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766867" y="5557853"/>
                  <a:ext cx="234039" cy="24353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xmlns="" id="{00781BDA-7460-4FFF-8872-E764E3F9E1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847814" y="5629306"/>
                  <a:ext cx="234039" cy="24353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1" name="Line 16">
                  <a:extLst>
                    <a:ext uri="{FF2B5EF4-FFF2-40B4-BE49-F238E27FC236}">
                      <a16:creationId xmlns:a16="http://schemas.microsoft.com/office/drawing/2014/main" xmlns="" id="{2E2E95AC-928F-4EF3-B89C-29A194D4F7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63982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xmlns="" id="{9ED5F70C-22E7-443E-834D-7490A78F3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61696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3" name="Line 16">
                  <a:extLst>
                    <a:ext uri="{FF2B5EF4-FFF2-40B4-BE49-F238E27FC236}">
                      <a16:creationId xmlns:a16="http://schemas.microsoft.com/office/drawing/2014/main" xmlns="" id="{CA384AB3-97FB-4B6C-84B3-6EF5097B27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59410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4" name="Line 16">
                  <a:extLst>
                    <a:ext uri="{FF2B5EF4-FFF2-40B4-BE49-F238E27FC236}">
                      <a16:creationId xmlns:a16="http://schemas.microsoft.com/office/drawing/2014/main" xmlns="" id="{900680DC-5690-4D85-9B2B-BC8FA90F1F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57124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5" name="Line 16">
                  <a:extLst>
                    <a:ext uri="{FF2B5EF4-FFF2-40B4-BE49-F238E27FC236}">
                      <a16:creationId xmlns:a16="http://schemas.microsoft.com/office/drawing/2014/main" xmlns="" id="{DC3809D6-E8AE-45E6-A588-954443199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54838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6" name="Line 16">
                  <a:extLst>
                    <a:ext uri="{FF2B5EF4-FFF2-40B4-BE49-F238E27FC236}">
                      <a16:creationId xmlns:a16="http://schemas.microsoft.com/office/drawing/2014/main" xmlns="" id="{26617E21-003F-4303-989F-9CA04E367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52552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7" name="Line 16">
                  <a:extLst>
                    <a:ext uri="{FF2B5EF4-FFF2-40B4-BE49-F238E27FC236}">
                      <a16:creationId xmlns:a16="http://schemas.microsoft.com/office/drawing/2014/main" xmlns="" id="{D21D9E57-49DE-49E3-BC6B-498108B68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5026611" y="5705669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8" name="Text Box 24">
                  <a:extLst>
                    <a:ext uri="{FF2B5EF4-FFF2-40B4-BE49-F238E27FC236}">
                      <a16:creationId xmlns:a16="http://schemas.microsoft.com/office/drawing/2014/main" xmlns="" id="{0D34B2D1-97F5-4D1C-AD1C-6F55203B1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7800" y="5257800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29" name="Text Box 24">
                  <a:extLst>
                    <a:ext uri="{FF2B5EF4-FFF2-40B4-BE49-F238E27FC236}">
                      <a16:creationId xmlns:a16="http://schemas.microsoft.com/office/drawing/2014/main" xmlns="" id="{E464D52D-D7FC-48CD-B7A9-BD3CAEEAD0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86400" y="5257800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0" name="Text Box 24">
                  <a:extLst>
                    <a:ext uri="{FF2B5EF4-FFF2-40B4-BE49-F238E27FC236}">
                      <a16:creationId xmlns:a16="http://schemas.microsoft.com/office/drawing/2014/main" xmlns="" id="{06CC03F4-8333-49E3-A02F-564AD7171D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9290" y="5257800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1" name="Text Box 24">
                  <a:extLst>
                    <a:ext uri="{FF2B5EF4-FFF2-40B4-BE49-F238E27FC236}">
                      <a16:creationId xmlns:a16="http://schemas.microsoft.com/office/drawing/2014/main" xmlns="" id="{47E478ED-44FD-4DF5-A3D5-48B1F50D51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7890" y="5257800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2" name="Text Box 24">
                  <a:extLst>
                    <a:ext uri="{FF2B5EF4-FFF2-40B4-BE49-F238E27FC236}">
                      <a16:creationId xmlns:a16="http://schemas.microsoft.com/office/drawing/2014/main" xmlns="" id="{0CFE2204-92DF-4408-9719-993A8DF5BC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6490" y="5257800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3" name="Text Box 24">
                  <a:extLst>
                    <a:ext uri="{FF2B5EF4-FFF2-40B4-BE49-F238E27FC236}">
                      <a16:creationId xmlns:a16="http://schemas.microsoft.com/office/drawing/2014/main" xmlns="" id="{353B82B2-76E8-4C44-BAE4-BA8154B8E0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05090" y="5257800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34" name="Text Box 24">
                  <a:extLst>
                    <a:ext uri="{FF2B5EF4-FFF2-40B4-BE49-F238E27FC236}">
                      <a16:creationId xmlns:a16="http://schemas.microsoft.com/office/drawing/2014/main" xmlns="" id="{2D4A3898-48DA-4109-BF4C-270D19B310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5634482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Text Box 24">
                <a:extLst>
                  <a:ext uri="{FF2B5EF4-FFF2-40B4-BE49-F238E27FC236}">
                    <a16:creationId xmlns:a16="http://schemas.microsoft.com/office/drawing/2014/main" xmlns="" id="{79D28AE5-0475-4F3A-8C80-326692BA4D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609168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  <p:sp>
            <p:nvSpPr>
              <p:cNvPr id="13" name="Text Box 24">
                <a:extLst>
                  <a:ext uri="{FF2B5EF4-FFF2-40B4-BE49-F238E27FC236}">
                    <a16:creationId xmlns:a16="http://schemas.microsoft.com/office/drawing/2014/main" xmlns="" id="{608CCD4C-6904-4489-85DE-826E35BD8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2090" y="609168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  <p:sp>
            <p:nvSpPr>
              <p:cNvPr id="14" name="Text Box 24">
                <a:extLst>
                  <a:ext uri="{FF2B5EF4-FFF2-40B4-BE49-F238E27FC236}">
                    <a16:creationId xmlns:a16="http://schemas.microsoft.com/office/drawing/2014/main" xmlns="" id="{1C7F5BC8-EDA1-48ED-827D-52CD08B23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0690" y="609168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  <p:sp>
            <p:nvSpPr>
              <p:cNvPr id="15" name="Text Box 24">
                <a:extLst>
                  <a:ext uri="{FF2B5EF4-FFF2-40B4-BE49-F238E27FC236}">
                    <a16:creationId xmlns:a16="http://schemas.microsoft.com/office/drawing/2014/main" xmlns="" id="{472CC6D6-DA3A-4D47-86ED-76B016781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9290" y="609168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  <p:sp>
            <p:nvSpPr>
              <p:cNvPr id="16" name="Text Box 24">
                <a:extLst>
                  <a:ext uri="{FF2B5EF4-FFF2-40B4-BE49-F238E27FC236}">
                    <a16:creationId xmlns:a16="http://schemas.microsoft.com/office/drawing/2014/main" xmlns="" id="{A683ED3C-C0BC-4E69-B598-759918640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7890" y="609600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  <p:sp>
            <p:nvSpPr>
              <p:cNvPr id="17" name="Text Box 24">
                <a:extLst>
                  <a:ext uri="{FF2B5EF4-FFF2-40B4-BE49-F238E27FC236}">
                    <a16:creationId xmlns:a16="http://schemas.microsoft.com/office/drawing/2014/main" xmlns="" id="{93986899-FA5C-4EDF-809C-7F5486E78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6490" y="609168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  <p:sp>
            <p:nvSpPr>
              <p:cNvPr id="18" name="Text Box 24">
                <a:extLst>
                  <a:ext uri="{FF2B5EF4-FFF2-40B4-BE49-F238E27FC236}">
                    <a16:creationId xmlns:a16="http://schemas.microsoft.com/office/drawing/2014/main" xmlns="" id="{B01CC9F3-4672-4ABE-87EB-9E2ED928C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5090" y="6091680"/>
                <a:ext cx="529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252731"/>
                    </a:solidFill>
                    <a:latin typeface="Calibri"/>
                  </a:rPr>
                  <a:t>F</a:t>
                </a:r>
                <a:endParaRPr lang="en-US" sz="2400" b="1" baseline="-25000" dirty="0">
                  <a:solidFill>
                    <a:srgbClr val="252731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01666CCC-A8DD-4DF5-AB7E-902F1C768F2A}"/>
              </a:ext>
            </a:extLst>
          </p:cNvPr>
          <p:cNvSpPr txBox="1">
            <a:spLocks/>
          </p:cNvSpPr>
          <p:nvPr/>
        </p:nvSpPr>
        <p:spPr bwMode="auto">
          <a:xfrm>
            <a:off x="2921136" y="3962465"/>
            <a:ext cx="3111445" cy="5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457200">
              <a:spcBef>
                <a:spcPct val="20000"/>
              </a:spcBef>
            </a:pPr>
            <a:r>
              <a:rPr lang="en-US" kern="0" dirty="0">
                <a:solidFill>
                  <a:srgbClr val="252731"/>
                </a:solidFill>
                <a:latin typeface="Calibri"/>
              </a:rPr>
              <a:t>perfluorooctanoic acid (PFOA)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C645790E-0B85-4565-869D-C700A5039AE3}"/>
              </a:ext>
            </a:extLst>
          </p:cNvPr>
          <p:cNvSpPr txBox="1">
            <a:spLocks/>
          </p:cNvSpPr>
          <p:nvPr/>
        </p:nvSpPr>
        <p:spPr bwMode="auto">
          <a:xfrm>
            <a:off x="2753028" y="6116229"/>
            <a:ext cx="3779151" cy="6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457200">
              <a:spcBef>
                <a:spcPct val="20000"/>
              </a:spcBef>
            </a:pPr>
            <a:r>
              <a:rPr lang="en-US" kern="0" dirty="0" err="1">
                <a:solidFill>
                  <a:srgbClr val="252731"/>
                </a:solidFill>
                <a:latin typeface="Calibri"/>
              </a:rPr>
              <a:t>perfluorooctane</a:t>
            </a:r>
            <a:r>
              <a:rPr lang="en-US" kern="0" dirty="0">
                <a:solidFill>
                  <a:srgbClr val="252731"/>
                </a:solidFill>
                <a:latin typeface="Calibri"/>
              </a:rPr>
              <a:t> sulfonic acid (PFOS)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CD247E1-A9AC-4280-930D-2BF2AD88AB2D}"/>
              </a:ext>
            </a:extLst>
          </p:cNvPr>
          <p:cNvGrpSpPr/>
          <p:nvPr/>
        </p:nvGrpSpPr>
        <p:grpSpPr>
          <a:xfrm>
            <a:off x="2853459" y="4760979"/>
            <a:ext cx="4330645" cy="1415532"/>
            <a:chOff x="4648200" y="3733800"/>
            <a:chExt cx="4330645" cy="1415531"/>
          </a:xfrm>
        </p:grpSpPr>
        <p:sp>
          <p:nvSpPr>
            <p:cNvPr id="42" name="Line 16">
              <a:extLst>
                <a:ext uri="{FF2B5EF4-FFF2-40B4-BE49-F238E27FC236}">
                  <a16:creationId xmlns:a16="http://schemas.microsoft.com/office/drawing/2014/main" xmlns="" id="{4AC62E7B-6225-4DB3-8BDF-402396B6BA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00000" flipH="1" flipV="1">
              <a:off x="5255366" y="3733800"/>
              <a:ext cx="1328566" cy="138246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dirty="0">
                <a:solidFill>
                  <a:srgbClr val="252731"/>
                </a:solidFill>
                <a:latin typeface="Calibri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8C2C4FA-38F4-47B9-A136-19678DC0AC92}"/>
                </a:ext>
              </a:extLst>
            </p:cNvPr>
            <p:cNvGrpSpPr/>
            <p:nvPr/>
          </p:nvGrpSpPr>
          <p:grpSpPr>
            <a:xfrm>
              <a:off x="4648200" y="3773266"/>
              <a:ext cx="4330645" cy="1376065"/>
              <a:chOff x="4648200" y="3773266"/>
              <a:chExt cx="4330645" cy="1376065"/>
            </a:xfrm>
          </p:grpSpPr>
          <p:grpSp>
            <p:nvGrpSpPr>
              <p:cNvPr id="44" name="Group 47">
                <a:extLst>
                  <a:ext uri="{FF2B5EF4-FFF2-40B4-BE49-F238E27FC236}">
                    <a16:creationId xmlns:a16="http://schemas.microsoft.com/office/drawing/2014/main" xmlns="" id="{E224EABE-0578-47F2-8629-6BF92C7F0465}"/>
                  </a:ext>
                </a:extLst>
              </p:cNvPr>
              <p:cNvGrpSpPr/>
              <p:nvPr/>
            </p:nvGrpSpPr>
            <p:grpSpPr>
              <a:xfrm>
                <a:off x="6827581" y="3773266"/>
                <a:ext cx="2151264" cy="1376065"/>
                <a:chOff x="3048196" y="5105400"/>
                <a:chExt cx="2151264" cy="1376065"/>
              </a:xfrm>
            </p:grpSpPr>
            <p:sp>
              <p:nvSpPr>
                <p:cNvPr id="72" name="Text Box 19">
                  <a:extLst>
                    <a:ext uri="{FF2B5EF4-FFF2-40B4-BE49-F238E27FC236}">
                      <a16:creationId xmlns:a16="http://schemas.microsoft.com/office/drawing/2014/main" xmlns="" id="{6B0EFDBA-6C79-4D3E-9D15-6B05C2DB70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196" y="5562344"/>
                  <a:ext cx="157906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S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grpSp>
              <p:nvGrpSpPr>
                <p:cNvPr id="73" name="Group 81">
                  <a:extLst>
                    <a:ext uri="{FF2B5EF4-FFF2-40B4-BE49-F238E27FC236}">
                      <a16:creationId xmlns:a16="http://schemas.microsoft.com/office/drawing/2014/main" xmlns="" id="{5163E789-5E69-4213-8E9B-5425C6D959ED}"/>
                    </a:ext>
                  </a:extLst>
                </p:cNvPr>
                <p:cNvGrpSpPr/>
                <p:nvPr/>
              </p:nvGrpSpPr>
              <p:grpSpPr>
                <a:xfrm>
                  <a:off x="3276600" y="5105400"/>
                  <a:ext cx="1922860" cy="1376065"/>
                  <a:chOff x="3506735" y="5105400"/>
                  <a:chExt cx="1922860" cy="1376065"/>
                </a:xfrm>
              </p:grpSpPr>
              <p:sp>
                <p:nvSpPr>
                  <p:cNvPr id="74" name="Line 16">
                    <a:extLst>
                      <a:ext uri="{FF2B5EF4-FFF2-40B4-BE49-F238E27FC236}">
                        <a16:creationId xmlns:a16="http://schemas.microsoft.com/office/drawing/2014/main" xmlns="" id="{9DBD15D6-23B2-4C9D-A319-2FD1ADF380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3581399" y="5791200"/>
                    <a:ext cx="38253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75" name="Group 80">
                    <a:extLst>
                      <a:ext uri="{FF2B5EF4-FFF2-40B4-BE49-F238E27FC236}">
                        <a16:creationId xmlns:a16="http://schemas.microsoft.com/office/drawing/2014/main" xmlns="" id="{6832803C-756D-49DD-AB1B-1BA7FF07318F}"/>
                      </a:ext>
                    </a:extLst>
                  </p:cNvPr>
                  <p:cNvGrpSpPr/>
                  <p:nvPr/>
                </p:nvGrpSpPr>
                <p:grpSpPr>
                  <a:xfrm>
                    <a:off x="3506735" y="5105400"/>
                    <a:ext cx="1922860" cy="1376065"/>
                    <a:chOff x="3448395" y="5105400"/>
                    <a:chExt cx="1922860" cy="1376065"/>
                  </a:xfrm>
                </p:grpSpPr>
                <p:grpSp>
                  <p:nvGrpSpPr>
                    <p:cNvPr id="76" name="Group 79">
                      <a:extLst>
                        <a:ext uri="{FF2B5EF4-FFF2-40B4-BE49-F238E27FC236}">
                          <a16:creationId xmlns:a16="http://schemas.microsoft.com/office/drawing/2014/main" xmlns="" id="{F2332B25-F3BF-4DBF-BA27-AED4D08843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48395" y="5105400"/>
                      <a:ext cx="1827265" cy="1376065"/>
                      <a:chOff x="3448395" y="5105400"/>
                      <a:chExt cx="1827265" cy="1376065"/>
                    </a:xfrm>
                  </p:grpSpPr>
                  <p:sp>
                    <p:nvSpPr>
                      <p:cNvPr id="78" name="Text Box 18">
                        <a:extLst>
                          <a:ext uri="{FF2B5EF4-FFF2-40B4-BE49-F238E27FC236}">
                            <a16:creationId xmlns:a16="http://schemas.microsoft.com/office/drawing/2014/main" xmlns="" id="{B6B438C5-B6AF-4CED-97E4-1A59C82D4D4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57600" y="5105400"/>
                        <a:ext cx="1541860" cy="461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defTabSz="457200">
                          <a:spcBef>
                            <a:spcPct val="50000"/>
                          </a:spcBef>
                        </a:pPr>
                        <a:r>
                          <a:rPr lang="en-US" sz="2400" b="1" dirty="0">
                            <a:solidFill>
                              <a:srgbClr val="252731"/>
                            </a:solidFill>
                            <a:latin typeface="Calibri"/>
                          </a:rPr>
                          <a:t>O</a:t>
                        </a:r>
                        <a:endParaRPr lang="en-US" sz="2400" b="1" baseline="-25000" dirty="0">
                          <a:solidFill>
                            <a:srgbClr val="252731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9" name="Line 16">
                        <a:extLst>
                          <a:ext uri="{FF2B5EF4-FFF2-40B4-BE49-F238E27FC236}">
                            <a16:creationId xmlns:a16="http://schemas.microsoft.com/office/drawing/2014/main" xmlns="" id="{5E623C2D-A43F-419D-AAD2-56CD427133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3453142" y="5405819"/>
                        <a:ext cx="234039" cy="24353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srgbClr val="252731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0" name="Line 16">
                        <a:extLst>
                          <a:ext uri="{FF2B5EF4-FFF2-40B4-BE49-F238E27FC236}">
                            <a16:creationId xmlns:a16="http://schemas.microsoft.com/office/drawing/2014/main" xmlns="" id="{B8A9B01F-9E11-4D0F-8179-FF9A503E7C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 flipV="1">
                        <a:off x="3534089" y="5477272"/>
                        <a:ext cx="234039" cy="24353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srgbClr val="252731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1" name="Line 16">
                        <a:extLst>
                          <a:ext uri="{FF2B5EF4-FFF2-40B4-BE49-F238E27FC236}">
                            <a16:creationId xmlns:a16="http://schemas.microsoft.com/office/drawing/2014/main" xmlns="" id="{F8B37129-5325-46AE-8EC6-490673E2CC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581400" y="5867400"/>
                        <a:ext cx="234039" cy="24353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srgbClr val="252731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2" name="Line 16">
                        <a:extLst>
                          <a:ext uri="{FF2B5EF4-FFF2-40B4-BE49-F238E27FC236}">
                            <a16:creationId xmlns:a16="http://schemas.microsoft.com/office/drawing/2014/main" xmlns="" id="{1EBDE377-0553-497C-891E-E41B59FDBF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505200" y="5943600"/>
                        <a:ext cx="234039" cy="24353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srgbClr val="252731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3" name="Text Box 18">
                        <a:extLst>
                          <a:ext uri="{FF2B5EF4-FFF2-40B4-BE49-F238E27FC236}">
                            <a16:creationId xmlns:a16="http://schemas.microsoft.com/office/drawing/2014/main" xmlns="" id="{A1310822-C0E7-42C3-9535-99558E154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33800" y="6019800"/>
                        <a:ext cx="1541860" cy="461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defTabSz="457200">
                          <a:spcBef>
                            <a:spcPct val="50000"/>
                          </a:spcBef>
                        </a:pPr>
                        <a:r>
                          <a:rPr lang="en-US" sz="2400" b="1" dirty="0">
                            <a:solidFill>
                              <a:srgbClr val="252731"/>
                            </a:solidFill>
                            <a:latin typeface="Calibri"/>
                          </a:rPr>
                          <a:t>O</a:t>
                        </a:r>
                        <a:endParaRPr lang="en-US" sz="2400" b="1" baseline="-25000" dirty="0">
                          <a:solidFill>
                            <a:srgbClr val="252731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77" name="Text Box 18">
                      <a:extLst>
                        <a:ext uri="{FF2B5EF4-FFF2-40B4-BE49-F238E27FC236}">
                          <a16:creationId xmlns:a16="http://schemas.microsoft.com/office/drawing/2014/main" xmlns="" id="{A80A704F-191D-4AF4-8542-035DCB13D4E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29395" y="5562600"/>
                      <a:ext cx="1541860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defTabSz="457200">
                        <a:spcBef>
                          <a:spcPct val="50000"/>
                        </a:spcBef>
                      </a:pPr>
                      <a:r>
                        <a:rPr lang="en-US" sz="2400" b="1" dirty="0">
                          <a:solidFill>
                            <a:srgbClr val="252731"/>
                          </a:solidFill>
                          <a:latin typeface="Calibri"/>
                        </a:rPr>
                        <a:t>OH</a:t>
                      </a:r>
                      <a:endParaRPr lang="en-US" sz="2400" b="1" baseline="-25000" dirty="0">
                        <a:solidFill>
                          <a:srgbClr val="252731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550B9979-5A96-4790-989A-4643CD187720}"/>
                  </a:ext>
                </a:extLst>
              </p:cNvPr>
              <p:cNvGrpSpPr/>
              <p:nvPr/>
            </p:nvGrpSpPr>
            <p:grpSpPr>
              <a:xfrm>
                <a:off x="4648200" y="3798983"/>
                <a:ext cx="2425645" cy="1311239"/>
                <a:chOff x="4648200" y="3798983"/>
                <a:chExt cx="2425645" cy="1311239"/>
              </a:xfrm>
            </p:grpSpPr>
            <p:sp>
              <p:nvSpPr>
                <p:cNvPr id="46" name="Text Box 24">
                  <a:extLst>
                    <a:ext uri="{FF2B5EF4-FFF2-40B4-BE49-F238E27FC236}">
                      <a16:creationId xmlns:a16="http://schemas.microsoft.com/office/drawing/2014/main" xmlns="" id="{E66040F2-688F-4F40-9713-1F117C61D7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8144" y="3806186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grpSp>
              <p:nvGrpSpPr>
                <p:cNvPr id="47" name="Group 62">
                  <a:extLst>
                    <a:ext uri="{FF2B5EF4-FFF2-40B4-BE49-F238E27FC236}">
                      <a16:creationId xmlns:a16="http://schemas.microsoft.com/office/drawing/2014/main" xmlns="" id="{BAE60AA7-7B0A-41A0-97ED-F6EB96709941}"/>
                    </a:ext>
                  </a:extLst>
                </p:cNvPr>
                <p:cNvGrpSpPr/>
                <p:nvPr/>
              </p:nvGrpSpPr>
              <p:grpSpPr>
                <a:xfrm>
                  <a:off x="4648200" y="3810358"/>
                  <a:ext cx="2425645" cy="838347"/>
                  <a:chOff x="4508555" y="5257800"/>
                  <a:chExt cx="2425645" cy="838347"/>
                </a:xfrm>
              </p:grpSpPr>
              <p:sp>
                <p:nvSpPr>
                  <p:cNvPr id="58" name="Line 16">
                    <a:extLst>
                      <a:ext uri="{FF2B5EF4-FFF2-40B4-BE49-F238E27FC236}">
                        <a16:creationId xmlns:a16="http://schemas.microsoft.com/office/drawing/2014/main" xmlns="" id="{63927E50-677A-4F34-8BD7-03349A55D0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63982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" name="Line 16">
                    <a:extLst>
                      <a:ext uri="{FF2B5EF4-FFF2-40B4-BE49-F238E27FC236}">
                        <a16:creationId xmlns:a16="http://schemas.microsoft.com/office/drawing/2014/main" xmlns="" id="{8D0A4FA8-312B-423F-8120-80FB8BC9BD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61696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" name="Line 16">
                    <a:extLst>
                      <a:ext uri="{FF2B5EF4-FFF2-40B4-BE49-F238E27FC236}">
                        <a16:creationId xmlns:a16="http://schemas.microsoft.com/office/drawing/2014/main" xmlns="" id="{31448FDE-6FEA-4267-BC3B-70F073691E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59410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1" name="Line 16">
                    <a:extLst>
                      <a:ext uri="{FF2B5EF4-FFF2-40B4-BE49-F238E27FC236}">
                        <a16:creationId xmlns:a16="http://schemas.microsoft.com/office/drawing/2014/main" xmlns="" id="{DE55BAD4-015F-43F8-B482-E6443869E5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57124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" name="Line 16">
                    <a:extLst>
                      <a:ext uri="{FF2B5EF4-FFF2-40B4-BE49-F238E27FC236}">
                        <a16:creationId xmlns:a16="http://schemas.microsoft.com/office/drawing/2014/main" xmlns="" id="{D6D7B1A1-6720-4EB4-B8B8-1FDFB3483C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54838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" name="Line 16">
                    <a:extLst>
                      <a:ext uri="{FF2B5EF4-FFF2-40B4-BE49-F238E27FC236}">
                        <a16:creationId xmlns:a16="http://schemas.microsoft.com/office/drawing/2014/main" xmlns="" id="{20C1D711-A5A3-4353-80BF-2C36D761D9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52552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" name="Line 16">
                    <a:extLst>
                      <a:ext uri="{FF2B5EF4-FFF2-40B4-BE49-F238E27FC236}">
                        <a16:creationId xmlns:a16="http://schemas.microsoft.com/office/drawing/2014/main" xmlns="" id="{FAC813E4-C1DD-4BB1-B99C-3FAAC7464B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 flipV="1">
                    <a:off x="5026611" y="5705669"/>
                    <a:ext cx="332402" cy="34588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" name="Text Box 24">
                    <a:extLst>
                      <a:ext uri="{FF2B5EF4-FFF2-40B4-BE49-F238E27FC236}">
                        <a16:creationId xmlns:a16="http://schemas.microsoft.com/office/drawing/2014/main" xmlns="" id="{840A397F-61B8-4C16-80FC-70E9CF8F0E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7800" y="5257800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" name="Text Box 24">
                    <a:extLst>
                      <a:ext uri="{FF2B5EF4-FFF2-40B4-BE49-F238E27FC236}">
                        <a16:creationId xmlns:a16="http://schemas.microsoft.com/office/drawing/2014/main" xmlns="" id="{62184EC1-6CD2-463B-99A4-C6128C0FF6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6400" y="5257800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" name="Text Box 24">
                    <a:extLst>
                      <a:ext uri="{FF2B5EF4-FFF2-40B4-BE49-F238E27FC236}">
                        <a16:creationId xmlns:a16="http://schemas.microsoft.com/office/drawing/2014/main" xmlns="" id="{B6C05A50-EA0A-4FC2-8B8E-59EFBD518E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9290" y="5257800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" name="Text Box 24">
                    <a:extLst>
                      <a:ext uri="{FF2B5EF4-FFF2-40B4-BE49-F238E27FC236}">
                        <a16:creationId xmlns:a16="http://schemas.microsoft.com/office/drawing/2014/main" xmlns="" id="{D9528F7E-C3BD-452E-A7BB-C06E6810D1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7890" y="5257800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" name="Text Box 24">
                    <a:extLst>
                      <a:ext uri="{FF2B5EF4-FFF2-40B4-BE49-F238E27FC236}">
                        <a16:creationId xmlns:a16="http://schemas.microsoft.com/office/drawing/2014/main" xmlns="" id="{1584F860-0AE2-4617-A909-9B2DDBF677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6490" y="5257800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0" name="Text Box 24">
                    <a:extLst>
                      <a:ext uri="{FF2B5EF4-FFF2-40B4-BE49-F238E27FC236}">
                        <a16:creationId xmlns:a16="http://schemas.microsoft.com/office/drawing/2014/main" xmlns="" id="{A33CFE87-4A8B-413A-A452-75EA9E60F3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5090" y="5257800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1" name="Text Box 24">
                    <a:extLst>
                      <a:ext uri="{FF2B5EF4-FFF2-40B4-BE49-F238E27FC236}">
                        <a16:creationId xmlns:a16="http://schemas.microsoft.com/office/drawing/2014/main" xmlns="" id="{2AFEDD11-42C3-467C-BEF7-A4620B2A09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8555" y="5634482"/>
                    <a:ext cx="52911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45720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252731"/>
                        </a:solidFill>
                        <a:latin typeface="Calibri"/>
                      </a:rPr>
                      <a:t>F</a:t>
                    </a:r>
                    <a:endParaRPr lang="en-US" sz="2400" b="1" baseline="-25000" dirty="0">
                      <a:solidFill>
                        <a:srgbClr val="252731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8" name="Text Box 24">
                  <a:extLst>
                    <a:ext uri="{FF2B5EF4-FFF2-40B4-BE49-F238E27FC236}">
                      <a16:creationId xmlns:a16="http://schemas.microsoft.com/office/drawing/2014/main" xmlns="" id="{15107BB7-FCA0-4820-B082-1CB74772B5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8845" y="4644239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49" name="Text Box 24">
                  <a:extLst>
                    <a:ext uri="{FF2B5EF4-FFF2-40B4-BE49-F238E27FC236}">
                      <a16:creationId xmlns:a16="http://schemas.microsoft.com/office/drawing/2014/main" xmlns="" id="{A222BA0B-B191-4837-8DB7-99993E673A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01735" y="4644239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0" name="Text Box 24">
                  <a:extLst>
                    <a:ext uri="{FF2B5EF4-FFF2-40B4-BE49-F238E27FC236}">
                      <a16:creationId xmlns:a16="http://schemas.microsoft.com/office/drawing/2014/main" xmlns="" id="{7B5B2848-D389-40D6-93D8-0D4DEB31E6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30335" y="4644239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1" name="Text Box 24">
                  <a:extLst>
                    <a:ext uri="{FF2B5EF4-FFF2-40B4-BE49-F238E27FC236}">
                      <a16:creationId xmlns:a16="http://schemas.microsoft.com/office/drawing/2014/main" xmlns="" id="{C1FF379E-7BFE-449A-AA6F-BA66A8C7D0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58935" y="4644239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2" name="Text Box 24">
                  <a:extLst>
                    <a:ext uri="{FF2B5EF4-FFF2-40B4-BE49-F238E27FC236}">
                      <a16:creationId xmlns:a16="http://schemas.microsoft.com/office/drawing/2014/main" xmlns="" id="{DE7D4FFE-9878-4AC6-B679-FD4A784025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7535" y="4648557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3" name="Text Box 24">
                  <a:extLst>
                    <a:ext uri="{FF2B5EF4-FFF2-40B4-BE49-F238E27FC236}">
                      <a16:creationId xmlns:a16="http://schemas.microsoft.com/office/drawing/2014/main" xmlns="" id="{77A07A1A-94A8-41BF-95BE-710483299F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16135" y="4644239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4" name="Text Box 24">
                  <a:extLst>
                    <a:ext uri="{FF2B5EF4-FFF2-40B4-BE49-F238E27FC236}">
                      <a16:creationId xmlns:a16="http://schemas.microsoft.com/office/drawing/2014/main" xmlns="" id="{52705F2D-D07D-4C7D-9888-B477D50345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4735" y="4644239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5" name="Text Box 24">
                  <a:extLst>
                    <a:ext uri="{FF2B5EF4-FFF2-40B4-BE49-F238E27FC236}">
                      <a16:creationId xmlns:a16="http://schemas.microsoft.com/office/drawing/2014/main" xmlns="" id="{201EF4F7-FB16-4571-B01B-25BD6B1819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218" y="3798983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:a16="http://schemas.microsoft.com/office/drawing/2014/main" xmlns="" id="{70BC7F31-DFC2-452B-9FA5-44C06DA51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 flipH="1" flipV="1">
                  <a:off x="4951330" y="4251024"/>
                  <a:ext cx="332402" cy="3458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  <p:sp>
              <p:nvSpPr>
                <p:cNvPr id="57" name="Text Box 24">
                  <a:extLst>
                    <a:ext uri="{FF2B5EF4-FFF2-40B4-BE49-F238E27FC236}">
                      <a16:creationId xmlns:a16="http://schemas.microsoft.com/office/drawing/2014/main" xmlns="" id="{23EEF7BA-81BF-45A6-B4E9-6F300899B6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919" y="4637037"/>
                  <a:ext cx="52911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rgbClr val="252731"/>
                      </a:solidFill>
                      <a:latin typeface="Calibri"/>
                    </a:rPr>
                    <a:t>F</a:t>
                  </a:r>
                  <a:endParaRPr lang="en-US" sz="2400" b="1" baseline="-25000" dirty="0">
                    <a:solidFill>
                      <a:srgbClr val="252731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84" name="Text Placeholder 2">
            <a:extLst>
              <a:ext uri="{FF2B5EF4-FFF2-40B4-BE49-F238E27FC236}">
                <a16:creationId xmlns:a16="http://schemas.microsoft.com/office/drawing/2014/main" xmlns="" id="{FED8F51E-F871-4A02-AE21-A9E2AF70AB49}"/>
              </a:ext>
            </a:extLst>
          </p:cNvPr>
          <p:cNvSpPr txBox="1">
            <a:spLocks/>
          </p:cNvSpPr>
          <p:nvPr/>
        </p:nvSpPr>
        <p:spPr bwMode="auto">
          <a:xfrm>
            <a:off x="6532172" y="3429067"/>
            <a:ext cx="2548370" cy="6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Functional group</a:t>
            </a:r>
          </a:p>
        </p:txBody>
      </p:sp>
      <p:sp>
        <p:nvSpPr>
          <p:cNvPr id="85" name="Content Placeholder 3">
            <a:extLst>
              <a:ext uri="{FF2B5EF4-FFF2-40B4-BE49-F238E27FC236}">
                <a16:creationId xmlns:a16="http://schemas.microsoft.com/office/drawing/2014/main" xmlns="" id="{2FC02DB7-2572-42B1-9D52-1B51025E4BCE}"/>
              </a:ext>
            </a:extLst>
          </p:cNvPr>
          <p:cNvSpPr txBox="1">
            <a:spLocks/>
          </p:cNvSpPr>
          <p:nvPr/>
        </p:nvSpPr>
        <p:spPr>
          <a:xfrm>
            <a:off x="6532172" y="3810065"/>
            <a:ext cx="247217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Strong to weak acids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Hydrophilic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xmlns="" id="{40F62BFB-B2CC-4A84-A0EB-BF5701F33819}"/>
              </a:ext>
            </a:extLst>
          </p:cNvPr>
          <p:cNvSpPr txBox="1">
            <a:spLocks/>
          </p:cNvSpPr>
          <p:nvPr/>
        </p:nvSpPr>
        <p:spPr bwMode="auto">
          <a:xfrm>
            <a:off x="145001" y="2858585"/>
            <a:ext cx="2819400" cy="6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Fluorocarbon tail </a:t>
            </a:r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xmlns="" id="{7E0E9F59-4067-4BB4-81A4-9F0F074176D8}"/>
              </a:ext>
            </a:extLst>
          </p:cNvPr>
          <p:cNvSpPr txBox="1">
            <a:spLocks/>
          </p:cNvSpPr>
          <p:nvPr/>
        </p:nvSpPr>
        <p:spPr>
          <a:xfrm>
            <a:off x="142946" y="3228051"/>
            <a:ext cx="2819400" cy="1877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Strong bonds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Hydrophobic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Oleophobic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Varying length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AE689B25-252A-40B6-908F-2F322531E6B4}"/>
              </a:ext>
            </a:extLst>
          </p:cNvPr>
          <p:cNvCxnSpPr>
            <a:cxnSpLocks/>
          </p:cNvCxnSpPr>
          <p:nvPr/>
        </p:nvCxnSpPr>
        <p:spPr>
          <a:xfrm flipH="1" flipV="1">
            <a:off x="2451178" y="3429072"/>
            <a:ext cx="518129" cy="141066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20">
            <a:extLst>
              <a:ext uri="{FF2B5EF4-FFF2-40B4-BE49-F238E27FC236}">
                <a16:creationId xmlns:a16="http://schemas.microsoft.com/office/drawing/2014/main" xmlns="" id="{8764DFAE-4B0E-482E-A06A-175F7AB88F69}"/>
              </a:ext>
            </a:extLst>
          </p:cNvPr>
          <p:cNvGrpSpPr/>
          <p:nvPr/>
        </p:nvGrpSpPr>
        <p:grpSpPr>
          <a:xfrm>
            <a:off x="2984582" y="2590864"/>
            <a:ext cx="7086599" cy="1371600"/>
            <a:chOff x="-859415" y="1905000"/>
            <a:chExt cx="7086599" cy="1371600"/>
          </a:xfrm>
        </p:grpSpPr>
        <p:sp>
          <p:nvSpPr>
            <p:cNvPr id="90" name="Text Box 18">
              <a:extLst>
                <a:ext uri="{FF2B5EF4-FFF2-40B4-BE49-F238E27FC236}">
                  <a16:creationId xmlns:a16="http://schemas.microsoft.com/office/drawing/2014/main" xmlns="" id="{7E6A3143-0EEB-4D26-96AB-EF54DE77B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324" y="2383975"/>
              <a:ext cx="15418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spcBef>
                  <a:spcPct val="50000"/>
                </a:spcBef>
              </a:pPr>
              <a:endParaRPr lang="en-US" sz="2400" b="1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Rounded Rectangle 94">
              <a:extLst>
                <a:ext uri="{FF2B5EF4-FFF2-40B4-BE49-F238E27FC236}">
                  <a16:creationId xmlns:a16="http://schemas.microsoft.com/office/drawing/2014/main" xmlns="" id="{394F228A-057C-45A8-9302-0AF07D8E06BB}"/>
                </a:ext>
              </a:extLst>
            </p:cNvPr>
            <p:cNvSpPr/>
            <p:nvPr/>
          </p:nvSpPr>
          <p:spPr bwMode="auto">
            <a:xfrm>
              <a:off x="-859415" y="1905000"/>
              <a:ext cx="2057400" cy="1371600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92" name="Rounded Rectangle 95">
              <a:extLst>
                <a:ext uri="{FF2B5EF4-FFF2-40B4-BE49-F238E27FC236}">
                  <a16:creationId xmlns:a16="http://schemas.microsoft.com/office/drawing/2014/main" xmlns="" id="{B90B4A70-AFF7-43D5-9A2D-5220315F800F}"/>
                </a:ext>
              </a:extLst>
            </p:cNvPr>
            <p:cNvSpPr/>
            <p:nvPr/>
          </p:nvSpPr>
          <p:spPr bwMode="auto">
            <a:xfrm>
              <a:off x="1274185" y="1905000"/>
              <a:ext cx="838200" cy="1371600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charset="0"/>
                <a:ea typeface="ＭＳ Ｐゴシック" pitchFamily="-16" charset="-128"/>
              </a:endParaRPr>
            </a:p>
          </p:txBody>
        </p:sp>
      </p:grpSp>
      <p:grpSp>
        <p:nvGrpSpPr>
          <p:cNvPr id="93" name="Group 120">
            <a:extLst>
              <a:ext uri="{FF2B5EF4-FFF2-40B4-BE49-F238E27FC236}">
                <a16:creationId xmlns:a16="http://schemas.microsoft.com/office/drawing/2014/main" xmlns="" id="{193FB1F0-09FC-41C4-BE80-FFE395C02594}"/>
              </a:ext>
            </a:extLst>
          </p:cNvPr>
          <p:cNvGrpSpPr/>
          <p:nvPr/>
        </p:nvGrpSpPr>
        <p:grpSpPr>
          <a:xfrm>
            <a:off x="2838791" y="4789139"/>
            <a:ext cx="7239000" cy="1371600"/>
            <a:chOff x="-1011816" y="1905000"/>
            <a:chExt cx="7239000" cy="1371600"/>
          </a:xfrm>
        </p:grpSpPr>
        <p:sp>
          <p:nvSpPr>
            <p:cNvPr id="94" name="Text Box 18">
              <a:extLst>
                <a:ext uri="{FF2B5EF4-FFF2-40B4-BE49-F238E27FC236}">
                  <a16:creationId xmlns:a16="http://schemas.microsoft.com/office/drawing/2014/main" xmlns="" id="{02D90BE6-3A67-4B6E-A4A6-09E8AF446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324" y="2383975"/>
              <a:ext cx="15418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spcBef>
                  <a:spcPct val="50000"/>
                </a:spcBef>
              </a:pPr>
              <a:endParaRPr lang="en-US" sz="2400" b="1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Rounded Rectangle 132">
              <a:extLst>
                <a:ext uri="{FF2B5EF4-FFF2-40B4-BE49-F238E27FC236}">
                  <a16:creationId xmlns:a16="http://schemas.microsoft.com/office/drawing/2014/main" xmlns="" id="{BC5699B3-A701-482A-AF08-69A021CFAF28}"/>
                </a:ext>
              </a:extLst>
            </p:cNvPr>
            <p:cNvSpPr/>
            <p:nvPr/>
          </p:nvSpPr>
          <p:spPr bwMode="auto">
            <a:xfrm>
              <a:off x="-1011816" y="1905000"/>
              <a:ext cx="2209801" cy="1371600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96" name="Rounded Rectangle 133">
              <a:extLst>
                <a:ext uri="{FF2B5EF4-FFF2-40B4-BE49-F238E27FC236}">
                  <a16:creationId xmlns:a16="http://schemas.microsoft.com/office/drawing/2014/main" xmlns="" id="{769EA275-84AD-4B47-9D7A-F98510CEDAAC}"/>
                </a:ext>
              </a:extLst>
            </p:cNvPr>
            <p:cNvSpPr/>
            <p:nvPr/>
          </p:nvSpPr>
          <p:spPr bwMode="auto">
            <a:xfrm>
              <a:off x="1274185" y="1905000"/>
              <a:ext cx="1142999" cy="1371600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charset="0"/>
                <a:ea typeface="ＭＳ Ｐゴシック" pitchFamily="-16" charset="-128"/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5D568783-6517-45D4-9171-ED8BE7C923FE}"/>
              </a:ext>
            </a:extLst>
          </p:cNvPr>
          <p:cNvCxnSpPr/>
          <p:nvPr/>
        </p:nvCxnSpPr>
        <p:spPr>
          <a:xfrm flipV="1">
            <a:off x="2451142" y="3352929"/>
            <a:ext cx="533400" cy="7619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8207924C-2C5D-4A4B-8DC7-E40E92858346}"/>
              </a:ext>
            </a:extLst>
          </p:cNvPr>
          <p:cNvCxnSpPr>
            <a:cxnSpLocks/>
          </p:cNvCxnSpPr>
          <p:nvPr/>
        </p:nvCxnSpPr>
        <p:spPr>
          <a:xfrm flipV="1">
            <a:off x="6118967" y="3648497"/>
            <a:ext cx="383563" cy="114841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EDC711E1-B176-48B6-AC62-B14EACA1C10E}"/>
              </a:ext>
            </a:extLst>
          </p:cNvPr>
          <p:cNvCxnSpPr>
            <a:cxnSpLocks/>
          </p:cNvCxnSpPr>
          <p:nvPr/>
        </p:nvCxnSpPr>
        <p:spPr>
          <a:xfrm>
            <a:off x="5944495" y="3320497"/>
            <a:ext cx="558005" cy="34983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 Placeholder 3">
            <a:extLst>
              <a:ext uri="{FF2B5EF4-FFF2-40B4-BE49-F238E27FC236}">
                <a16:creationId xmlns:a16="http://schemas.microsoft.com/office/drawing/2014/main" xmlns="" id="{9236EE8E-DE17-4368-8A47-6397C421C37C}"/>
              </a:ext>
            </a:extLst>
          </p:cNvPr>
          <p:cNvSpPr txBox="1">
            <a:spLocks/>
          </p:cNvSpPr>
          <p:nvPr/>
        </p:nvSpPr>
        <p:spPr>
          <a:xfrm>
            <a:off x="29468" y="4915029"/>
            <a:ext cx="2940129" cy="1877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lang="en-US" sz="2200" dirty="0">
                <a:solidFill>
                  <a:srgbClr val="7030A0"/>
                </a:solidFill>
                <a:latin typeface="Calibri"/>
              </a:rPr>
              <a:t>Also Note:</a:t>
            </a:r>
          </a:p>
          <a:p>
            <a:pPr algn="ctr">
              <a:defRPr/>
            </a:pPr>
            <a:r>
              <a:rPr lang="en-US" sz="2200" dirty="0">
                <a:solidFill>
                  <a:srgbClr val="7030A0"/>
                </a:solidFill>
                <a:latin typeface="Calibri"/>
              </a:rPr>
              <a:t>Precursors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/>
              </a:rPr>
              <a:t>&amp; Substitutes </a:t>
            </a:r>
            <a:r>
              <a:rPr lang="en-US" sz="2200" dirty="0">
                <a:solidFill>
                  <a:srgbClr val="7030A0"/>
                </a:solidFill>
                <a:latin typeface="Calibri"/>
              </a:rPr>
              <a:t>– </a:t>
            </a:r>
            <a:endParaRPr lang="en-US" sz="2200" dirty="0" smtClean="0">
              <a:solidFill>
                <a:srgbClr val="7030A0"/>
              </a:solidFill>
              <a:latin typeface="Calibri"/>
            </a:endParaRPr>
          </a:p>
          <a:p>
            <a:pPr algn="ctr"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/>
              </a:rPr>
              <a:t>Gen</a:t>
            </a:r>
            <a:r>
              <a:rPr lang="en-US" sz="2200" dirty="0">
                <a:solidFill>
                  <a:srgbClr val="7030A0"/>
                </a:solidFill>
                <a:latin typeface="Calibri"/>
              </a:rPr>
              <a:t>-X, </a:t>
            </a:r>
            <a:r>
              <a:rPr lang="en-US" sz="2200" dirty="0" err="1">
                <a:solidFill>
                  <a:srgbClr val="7030A0"/>
                </a:solidFill>
                <a:latin typeface="Calibri"/>
              </a:rPr>
              <a:t>Adona</a:t>
            </a:r>
            <a:r>
              <a:rPr lang="en-US" sz="2200" dirty="0">
                <a:solidFill>
                  <a:srgbClr val="7030A0"/>
                </a:solidFill>
                <a:latin typeface="Calibri"/>
              </a:rPr>
              <a:t>, et al.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Content Placeholder 3">
            <a:extLst>
              <a:ext uri="{FF2B5EF4-FFF2-40B4-BE49-F238E27FC236}">
                <a16:creationId xmlns:a16="http://schemas.microsoft.com/office/drawing/2014/main" xmlns="" id="{F4411B08-839D-4816-91D0-4A104065B0D1}"/>
              </a:ext>
            </a:extLst>
          </p:cNvPr>
          <p:cNvSpPr txBox="1">
            <a:spLocks/>
          </p:cNvSpPr>
          <p:nvPr/>
        </p:nvSpPr>
        <p:spPr>
          <a:xfrm>
            <a:off x="6526711" y="4839790"/>
            <a:ext cx="2435519" cy="1877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endParaRPr lang="en-US" sz="2200" dirty="0">
              <a:solidFill>
                <a:srgbClr val="7030A0"/>
              </a:solidFill>
              <a:latin typeface="Calibri"/>
            </a:endParaRPr>
          </a:p>
          <a:p>
            <a:pPr algn="ctr">
              <a:defRPr/>
            </a:pPr>
            <a:r>
              <a:rPr lang="en-US" sz="2200" dirty="0">
                <a:solidFill>
                  <a:srgbClr val="7030A0"/>
                </a:solidFill>
                <a:latin typeface="Calibri"/>
              </a:rPr>
              <a:t>More than 3,000 PFAS compounds identified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7134" y="6532691"/>
            <a:ext cx="42903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Slide courtesy Steve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Zemba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Sanborn Head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20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2" y="552824"/>
            <a:ext cx="1593850" cy="5543176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Uses</a:t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(State of Nebraska)</a:t>
            </a:r>
            <a:endParaRPr lang="en-US" dirty="0"/>
          </a:p>
        </p:txBody>
      </p:sp>
      <p:pic>
        <p:nvPicPr>
          <p:cNvPr id="6" name="Picture 5" descr="IMG_48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515" y="-6169584"/>
            <a:ext cx="7446586" cy="13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979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oroCouncilPFASUses201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920" y="6235382"/>
            <a:ext cx="3694712" cy="46165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fluorocouncil.com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21074287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1212</Words>
  <Application>Microsoft Office PowerPoint</Application>
  <PresentationFormat>On-screen Show (4:3)</PresentationFormat>
  <Paragraphs>172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Tamworth Landfill  Monitoring</vt:lpstr>
      <vt:lpstr>Slide 2</vt:lpstr>
      <vt:lpstr>Tamworth landfill was closed in ~2000. </vt:lpstr>
      <vt:lpstr>Monitoring results – generally good</vt:lpstr>
      <vt:lpstr>Tamworth Landfill – groundwater  flow</vt:lpstr>
      <vt:lpstr>Tamworth Landfill – groundwater  flow</vt:lpstr>
      <vt:lpstr>PFAS – What Are They?</vt:lpstr>
      <vt:lpstr>Uses  (State of Nebraska)</vt:lpstr>
      <vt:lpstr>Slide 9</vt:lpstr>
      <vt:lpstr>PFAS – The Basics</vt:lpstr>
      <vt:lpstr>          Cottage Grove, MN: </vt:lpstr>
      <vt:lpstr>This is a major source of PFAS: AFFF  Pease AFB, NH</vt:lpstr>
      <vt:lpstr>PFAS Health Risks - Summary</vt:lpstr>
      <vt:lpstr>The major health concern now is exposure via drinking water.</vt:lpstr>
      <vt:lpstr>Uncertainty factors applied</vt:lpstr>
      <vt:lpstr>What’s being done about it?</vt:lpstr>
      <vt:lpstr>Slide 17</vt:lpstr>
      <vt:lpstr>Slide 18</vt:lpstr>
      <vt:lpstr>Tamworth landfill results: MW-1A  upgradient</vt:lpstr>
      <vt:lpstr>Tamworth landfill results: MW-2A  downgradient</vt:lpstr>
      <vt:lpstr>Tamworth landfill results: MW-4  downgradient</vt:lpstr>
      <vt:lpstr>Proposed next step: well testing</vt:lpstr>
      <vt:lpstr>HEB Engineers Proposed Plan</vt:lpstr>
      <vt:lpstr>Summary</vt:lpstr>
      <vt:lpstr>Resources for more info</vt:lpstr>
      <vt:lpstr>Questions?  Feedback?</vt:lpstr>
      <vt:lpstr>Slide 27</vt:lpstr>
      <vt:lpstr>Blood Serum PFAS Concentration Comparisons</vt:lpstr>
      <vt:lpstr>Human Blood Testing in NH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Tamworth Landfill  Contaminant Monitoring</dc:title>
  <dc:creator>Ned Beecher</dc:creator>
  <cp:lastModifiedBy>Darlene McWhirter</cp:lastModifiedBy>
  <cp:revision>32</cp:revision>
  <cp:lastPrinted>2019-03-07T01:46:27Z</cp:lastPrinted>
  <dcterms:created xsi:type="dcterms:W3CDTF">2019-03-05T11:23:47Z</dcterms:created>
  <dcterms:modified xsi:type="dcterms:W3CDTF">2019-03-13T18:55:36Z</dcterms:modified>
</cp:coreProperties>
</file>